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09" r:id="rId4"/>
    <p:sldId id="329" r:id="rId5"/>
    <p:sldId id="294" r:id="rId6"/>
    <p:sldId id="277" r:id="rId7"/>
    <p:sldId id="330" r:id="rId8"/>
    <p:sldId id="258" r:id="rId9"/>
    <p:sldId id="261" r:id="rId10"/>
    <p:sldId id="295" r:id="rId11"/>
    <p:sldId id="299" r:id="rId12"/>
    <p:sldId id="275" r:id="rId13"/>
    <p:sldId id="280" r:id="rId14"/>
    <p:sldId id="278" r:id="rId15"/>
    <p:sldId id="281" r:id="rId16"/>
    <p:sldId id="267" r:id="rId17"/>
    <p:sldId id="298" r:id="rId18"/>
    <p:sldId id="318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89201621305365"/>
          <c:y val="0.10051724600998188"/>
          <c:w val="0.7587875261530459"/>
          <c:h val="0.75357307245982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พม่า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MoU</c:v>
                </c:pt>
                <c:pt idx="1">
                  <c:v>มติ 29 ธค 63</c:v>
                </c:pt>
                <c:pt idx="2">
                  <c:v>มติ 13 กค 64</c:v>
                </c:pt>
                <c:pt idx="3">
                  <c:v>มติ 28 กย 64</c:v>
                </c:pt>
                <c:pt idx="4">
                  <c:v>มติ 5 กค 65</c:v>
                </c:pt>
                <c:pt idx="5">
                  <c:v>จ้างงานชายแดน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348104</c:v>
                </c:pt>
                <c:pt idx="1">
                  <c:v>257433</c:v>
                </c:pt>
                <c:pt idx="2">
                  <c:v>692139</c:v>
                </c:pt>
                <c:pt idx="3">
                  <c:v>278130</c:v>
                </c:pt>
                <c:pt idx="4">
                  <c:v>542266</c:v>
                </c:pt>
                <c:pt idx="5">
                  <c:v>6977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9-4377-8A33-9716427A09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ลาว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MoU</c:v>
                </c:pt>
                <c:pt idx="1">
                  <c:v>มติ 29 ธค 63</c:v>
                </c:pt>
                <c:pt idx="2">
                  <c:v>มติ 13 กค 64</c:v>
                </c:pt>
                <c:pt idx="3">
                  <c:v>มติ 28 กย 64</c:v>
                </c:pt>
                <c:pt idx="4">
                  <c:v>มติ 5 กค 65</c:v>
                </c:pt>
                <c:pt idx="5">
                  <c:v>จ้างงานชายแดน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99408</c:v>
                </c:pt>
                <c:pt idx="1">
                  <c:v>48095</c:v>
                </c:pt>
                <c:pt idx="2">
                  <c:v>68498</c:v>
                </c:pt>
                <c:pt idx="3">
                  <c:v>23384</c:v>
                </c:pt>
                <c:pt idx="4">
                  <c:v>45048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9-4377-8A33-9716427A09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กัมพูชา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MoU</c:v>
                </c:pt>
                <c:pt idx="1">
                  <c:v>มติ 29 ธค 63</c:v>
                </c:pt>
                <c:pt idx="2">
                  <c:v>มติ 13 กค 64</c:v>
                </c:pt>
                <c:pt idx="3">
                  <c:v>มติ 28 กย 64</c:v>
                </c:pt>
                <c:pt idx="4">
                  <c:v>มติ 5 กค 65</c:v>
                </c:pt>
                <c:pt idx="5">
                  <c:v>จ้างงานชายแดน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118631</c:v>
                </c:pt>
                <c:pt idx="1">
                  <c:v>107655</c:v>
                </c:pt>
                <c:pt idx="2">
                  <c:v>189521</c:v>
                </c:pt>
                <c:pt idx="3">
                  <c:v>101360</c:v>
                </c:pt>
                <c:pt idx="4">
                  <c:v>110758</c:v>
                </c:pt>
                <c:pt idx="5">
                  <c:v>15989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9-4377-8A33-9716427A09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เวียดนาม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MoU</c:v>
                </c:pt>
                <c:pt idx="1">
                  <c:v>มติ 29 ธค 63</c:v>
                </c:pt>
                <c:pt idx="2">
                  <c:v>มติ 13 กค 64</c:v>
                </c:pt>
                <c:pt idx="3">
                  <c:v>มติ 28 กย 64</c:v>
                </c:pt>
                <c:pt idx="4">
                  <c:v>มติ 5 กค 65</c:v>
                </c:pt>
                <c:pt idx="5">
                  <c:v>จ้างงานชายแดน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 formatCode="General">
                  <c:v>131</c:v>
                </c:pt>
                <c:pt idx="1">
                  <c:v>0</c:v>
                </c:pt>
                <c:pt idx="2">
                  <c:v>0</c:v>
                </c:pt>
                <c:pt idx="3" formatCode="General">
                  <c:v>0</c:v>
                </c:pt>
                <c:pt idx="4">
                  <c:v>2275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29-4377-8A33-9716427A09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MoU</c:v>
                </c:pt>
                <c:pt idx="1">
                  <c:v>มติ 29 ธค 63</c:v>
                </c:pt>
                <c:pt idx="2">
                  <c:v>มติ 13 กค 64</c:v>
                </c:pt>
                <c:pt idx="3">
                  <c:v>มติ 28 กย 64</c:v>
                </c:pt>
                <c:pt idx="4">
                  <c:v>มติ 5 กค 65</c:v>
                </c:pt>
                <c:pt idx="5">
                  <c:v>จ้างงานชายแดน</c:v>
                </c:pt>
              </c:strCache>
            </c:strRef>
          </c:cat>
          <c:val>
            <c:numRef>
              <c:f>Sheet1!$F$2:$F$7</c:f>
              <c:numCache>
                <c:formatCode>#,##0</c:formatCode>
                <c:ptCount val="6"/>
                <c:pt idx="0">
                  <c:v>566274</c:v>
                </c:pt>
                <c:pt idx="1">
                  <c:v>413183</c:v>
                </c:pt>
                <c:pt idx="2">
                  <c:v>950158</c:v>
                </c:pt>
                <c:pt idx="3">
                  <c:v>402874</c:v>
                </c:pt>
                <c:pt idx="4">
                  <c:v>700347</c:v>
                </c:pt>
                <c:pt idx="5">
                  <c:v>22966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29-4377-8A33-9716427A0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259896"/>
        <c:axId val="349268752"/>
      </c:barChart>
      <c:catAx>
        <c:axId val="349259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68752"/>
        <c:crosses val="autoZero"/>
        <c:auto val="1"/>
        <c:lblAlgn val="ctr"/>
        <c:lblOffset val="100"/>
        <c:noMultiLvlLbl val="0"/>
      </c:catAx>
      <c:valAx>
        <c:axId val="34926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5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b="1" dirty="0"/>
              <a:t>สัญชาติ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สัญชาติ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4D-47F2-B361-8F95E99206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4D-47F2-B361-8F95E99206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4D-47F2-B361-8F95E99206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4D-47F2-B361-8F95E99206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พม่า</c:v>
                </c:pt>
                <c:pt idx="1">
                  <c:v>ลาว</c:v>
                </c:pt>
                <c:pt idx="2">
                  <c:v>กัมพูชา</c:v>
                </c:pt>
                <c:pt idx="3">
                  <c:v>เวียดนาม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2125049</c:v>
                </c:pt>
                <c:pt idx="1">
                  <c:v>284433</c:v>
                </c:pt>
                <c:pt idx="2">
                  <c:v>643914</c:v>
                </c:pt>
                <c:pt idx="3">
                  <c:v>2406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1-495D-A513-D8E349781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800" b="1" dirty="0"/>
              <a:t>จำนวนแรงงานข้ามชาติ กุมภาพันธ์ </a:t>
            </a:r>
            <a:r>
              <a:rPr lang="en-US" sz="2800" b="1" dirty="0"/>
              <a:t>2566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พม่า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MoU</c:v>
                </c:pt>
                <c:pt idx="1">
                  <c:v>จ้างงานชายแดน</c:v>
                </c:pt>
                <c:pt idx="2">
                  <c:v>ต่ออายุมติ 7 กพ</c:v>
                </c:pt>
                <c:pt idx="3">
                  <c:v>รวม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339283</c:v>
                </c:pt>
                <c:pt idx="1">
                  <c:v>6697</c:v>
                </c:pt>
                <c:pt idx="2">
                  <c:v>1486685</c:v>
                </c:pt>
                <c:pt idx="3">
                  <c:v>1832665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E-4604-807D-97CA66C893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ลาว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MoU</c:v>
                </c:pt>
                <c:pt idx="1">
                  <c:v>จ้างงานชายแดน</c:v>
                </c:pt>
                <c:pt idx="2">
                  <c:v>ต่ออายุมติ 7 กพ</c:v>
                </c:pt>
                <c:pt idx="3">
                  <c:v>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102894</c:v>
                </c:pt>
                <c:pt idx="1">
                  <c:v>0</c:v>
                </c:pt>
                <c:pt idx="2" formatCode="#,##0">
                  <c:v>88299</c:v>
                </c:pt>
                <c:pt idx="3" formatCode="#,##0">
                  <c:v>191193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E-4604-807D-97CA66C893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กัมพูชา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53623188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E-4604-807D-97CA66C89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MoU</c:v>
                </c:pt>
                <c:pt idx="1">
                  <c:v>จ้างงานชายแดน</c:v>
                </c:pt>
                <c:pt idx="2">
                  <c:v>ต่ออายุมติ 7 กพ</c:v>
                </c:pt>
                <c:pt idx="3">
                  <c:v>รวม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120018</c:v>
                </c:pt>
                <c:pt idx="1">
                  <c:v>15003</c:v>
                </c:pt>
                <c:pt idx="2">
                  <c:v>254793</c:v>
                </c:pt>
                <c:pt idx="3">
                  <c:v>389814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FE-4604-807D-97CA66C893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เวียดนาม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MoU</c:v>
                </c:pt>
                <c:pt idx="1">
                  <c:v>จ้างงานชายแดน</c:v>
                </c:pt>
                <c:pt idx="2">
                  <c:v>ต่ออายุมติ 7 กพ</c:v>
                </c:pt>
                <c:pt idx="3">
                  <c:v>รวม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131</c:v>
                </c:pt>
                <c:pt idx="1">
                  <c:v>0</c:v>
                </c:pt>
                <c:pt idx="2" formatCode="#,##0">
                  <c:v>1663</c:v>
                </c:pt>
                <c:pt idx="3" formatCode="#,##0">
                  <c:v>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E-4604-807D-97CA66C89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066584"/>
        <c:axId val="49806226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รวม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MoU</c:v>
                </c:pt>
                <c:pt idx="1">
                  <c:v>จ้างงานชายแดน</c:v>
                </c:pt>
                <c:pt idx="2">
                  <c:v>ต่ออายุมติ 7 กพ</c:v>
                </c:pt>
                <c:pt idx="3">
                  <c:v>รวม</c:v>
                </c:pt>
              </c:strCache>
            </c:strRef>
          </c:cat>
          <c:val>
            <c:numRef>
              <c:f>Sheet1!$F$2:$F$5</c:f>
              <c:numCache>
                <c:formatCode>#,##0</c:formatCode>
                <c:ptCount val="4"/>
                <c:pt idx="0">
                  <c:v>562326</c:v>
                </c:pt>
                <c:pt idx="1">
                  <c:v>21700</c:v>
                </c:pt>
                <c:pt idx="2">
                  <c:v>1831440</c:v>
                </c:pt>
                <c:pt idx="3">
                  <c:v>2415466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FE-4604-807D-97CA66C89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066584"/>
        <c:axId val="498062264"/>
      </c:lineChart>
      <c:catAx>
        <c:axId val="49806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062264"/>
        <c:crosses val="autoZero"/>
        <c:auto val="1"/>
        <c:lblAlgn val="ctr"/>
        <c:lblOffset val="100"/>
        <c:noMultiLvlLbl val="0"/>
      </c:catAx>
      <c:valAx>
        <c:axId val="49806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06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E4B9-908C-CEA8-B21C-3F1630581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85BFE-EF32-490E-8FFE-4475C2162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4949-47F3-6999-68FE-403165DB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7C16-FD86-5C16-40A6-7A735C73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E5C9-7AFA-8843-B82D-F81154D5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679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852C-C209-3B8B-FA5A-1BD53E0E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12DF1-A537-7A31-35DD-B0F909BD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EF1B9-AE12-D74C-4772-74AA052F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2AF0A-E199-48D4-3605-67ACEB22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FDBAE-A28D-88E1-BEB0-41702011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79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48715-06C5-B2FE-6174-C8523573C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7C70E-5E6F-5328-A79E-A11DB81D7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1156D-0BED-581E-3CA2-E53DEF12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BFEC-6295-CD0B-708A-2090DFDA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35C5-77FD-AC95-A8B5-03E4901F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34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</p:spTree>
    <p:extLst>
      <p:ext uri="{BB962C8B-B14F-4D97-AF65-F5344CB8AC3E}">
        <p14:creationId xmlns:p14="http://schemas.microsoft.com/office/powerpoint/2010/main" val="14796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208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333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33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02832" y="674682"/>
            <a:ext cx="3168352" cy="5472612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01377" y="1124745"/>
            <a:ext cx="2789247" cy="4398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0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B67D-1446-6A25-2858-DFCCAF4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B4A2-033B-43CE-D2F0-96CFAD3B8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7C5A-9905-A109-49BF-89CC183C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49B38-FBB5-6397-3FEE-F441AD94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248A-0E28-7504-9590-311DF729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27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5CC1-223E-F806-3606-FB7D2F9F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AFA9-BAA6-00A6-7FFF-35039CDF0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C9CBA-0853-6336-1248-B0704FD0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9429-8448-2CF6-3F91-C0D87369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D890-4BBC-09FE-F9E2-9EF2B4F6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170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D7D0-6D5B-0BCD-4105-D9C91C0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E1C3-ED0C-A7E6-B3AC-051DDF9CA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81EFD-9E3D-BC30-BDB0-EA68CF00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64409-AA95-A637-4195-D2F8EE4D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D2617-3768-E422-BCEA-7C81EA29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AB218-B73B-C9A1-4D28-D269960B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4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2905-EE23-73F3-F863-D249045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2AEE-B62B-B715-3538-7CA9ABA10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0EC93-651E-9330-3F11-57B48579B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97BC2-806C-33D9-02CC-4DE5C5860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34917-F436-98DE-7B13-5522F0AB2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7EC1F-D822-C16F-2530-D3BE06F0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F87CC-CCEE-03E7-BC17-757394A9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AFA1B-F60C-2634-3F75-0EDA4F2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70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22D2-47F3-8F8A-6D5C-C5952F2C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837AE-4CDE-C733-4142-E33DFC00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4D0DF-8216-16E5-7BED-EA158C98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E7447-0FBF-2616-39B2-FAB640F0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00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B2EF6-F472-A792-A905-6C7C878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84F5D-845E-368F-6BAD-A5F2EE6C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BDF1-A451-9265-F695-7367AE2E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59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F5D4-260B-A636-C8FF-D7EB3CF0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3D1F-916E-8177-2891-F7CFF273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9A9B8-7FD4-2D03-0BAB-37B1BDF1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04CAB-29E6-CD47-6249-354D3F8A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4B525-4892-1BED-6947-30574577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F30B5-977D-A059-E7C0-71337283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1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7713-D7CC-CB28-0F24-29AB576E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67747-998F-E5D4-5414-0F0FD2C48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41A8C-A217-C5B5-27D2-B75BD53F3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DFC3A-E7DE-F004-5E40-D8E5AF19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1140-8185-72E3-6B83-CBAD6BA0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425BE-CB14-D61A-194B-19B1E32F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985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D0B2A-1B9F-852A-56CD-981EDD01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A967-2C2E-1EA4-5930-B86B6D940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89D6-2FD4-34D6-D7CE-B9A2DDC9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D066-99F2-401D-BA20-47DF654E545E}" type="datetimeFigureOut">
              <a:rPr lang="th-TH" smtClean="0"/>
              <a:t>02/04/66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39E2-DF10-FAAA-B171-FFC1659C0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09C8-DB0E-33DA-0C3E-F7E4442F5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E285-5153-49AC-9294-B733DBF8C4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86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F98F-1119-29AE-E82C-A050350B6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0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/>
              <a:t>ภาพรวมการดำเนินการของ </a:t>
            </a:r>
            <a:r>
              <a:rPr lang="en-US" b="1" dirty="0"/>
              <a:t>MWG </a:t>
            </a:r>
            <a:r>
              <a:rPr lang="th-TH" b="1" dirty="0"/>
              <a:t>และทิศทางในอนาคต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65A74-2438-06B0-1D9A-E82C0026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071257"/>
            <a:ext cx="2971801" cy="1902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BCAA8-DA5B-EE3E-08FC-D5B03369B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5"/>
          <a:stretch/>
        </p:blipFill>
        <p:spPr>
          <a:xfrm>
            <a:off x="0" y="609600"/>
            <a:ext cx="6096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06" y="155121"/>
            <a:ext cx="12192000" cy="7776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altLang="ko-KR" sz="3600" b="1" dirty="0">
                <a:solidFill>
                  <a:schemeClr val="bg1"/>
                </a:solidFill>
              </a:rPr>
              <a:t>ไทยจัดการแรงงานข้ามชาติหลังโควิดอย่างไร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altLang="ko-KR" dirty="0"/>
              <a:t>4 </a:t>
            </a:r>
            <a:r>
              <a:rPr lang="th-TH" altLang="ko-KR" dirty="0"/>
              <a:t>กลุ่มแรงงานข้ามชาติที่รัฐไทยบริหารจัดการหลังโควิด </a:t>
            </a:r>
            <a:endParaRPr lang="en-US" altLang="ko-K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6029" y="1545181"/>
          <a:ext cx="2336261" cy="5092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01">
                <a:tc gridSpan="3">
                  <a:txBody>
                    <a:bodyPr/>
                    <a:lstStyle/>
                    <a:p>
                      <a:pPr algn="ctr"/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กลุ่มมติครม.เดิม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45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th-TH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ต่ออายุ</a:t>
                      </a:r>
                      <a:endParaRPr lang="en-US" altLang="ko-KR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112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ต่ออายุให้เสร็จภายใน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ก.พ.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21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เมื่อครบกำหนดให้อายุเพิ่มอีก 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 </a:t>
                      </a:r>
                      <a:r>
                        <a:rPr lang="th-TH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ปี ตามเงื่อนไขของแต่ละกลุ่ม</a:t>
                      </a:r>
                      <a:endParaRPr lang="en-US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21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21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ทำงานถึง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ก.พ.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68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1406" y="1566362"/>
          <a:ext cx="2624289" cy="5013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9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MoU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ครบ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4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ปี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1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th-TH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ต่ออายุ</a:t>
                      </a:r>
                      <a:endParaRPr lang="en-US" altLang="ko-KR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หมดตั้งแต่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ม.ค.-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31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ธ.ค.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65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ให้ต่ออายุอีก 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 </a:t>
                      </a:r>
                      <a:r>
                        <a:rPr lang="th-TH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ปี มีเวลาดำเนินการ </a:t>
                      </a: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 </a:t>
                      </a:r>
                      <a:r>
                        <a:rPr lang="th-TH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เดือน ทั้งต่อใบอนุญาตทำงานและวีซ่า</a:t>
                      </a:r>
                      <a:endParaRPr lang="en-US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868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9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ลาว กัมพูชาต้องมีเนมลิสต์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31129" y="1565687"/>
          <a:ext cx="2336261" cy="505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818">
                <a:tc gridSpan="3">
                  <a:txBody>
                    <a:bodyPr/>
                    <a:lstStyle/>
                    <a:p>
                      <a:pPr algn="ctr"/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จดทะเบียนใหม่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2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th-TH" altLang="ko-KR" sz="2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จดใหม่/ต่ออายุ</a:t>
                      </a:r>
                      <a:endParaRPr lang="en-US" altLang="ko-KR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496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จดใหม่และต่ออายุให้ทัน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 </a:t>
                      </a:r>
                      <a:r>
                        <a:rPr lang="th-TH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ก.พ. 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90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จดทะเบียนใหม่ตามมติ หลังจากนั้นต้องตีวีซ่าต่อใบอนุญาตทำงานให้เสร็จ</a:t>
                      </a:r>
                      <a:endParaRPr lang="en-US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90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700" dirty="0"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879711" y="1796819"/>
            <a:ext cx="2803382" cy="422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9857631" y="2542411"/>
            <a:ext cx="540439" cy="5449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10" name="TextBox 9"/>
          <p:cNvSpPr txBox="1"/>
          <p:nvPr/>
        </p:nvSpPr>
        <p:spPr>
          <a:xfrm>
            <a:off x="9023727" y="3279384"/>
            <a:ext cx="2504244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นำเข้าแรงงาน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MoU </a:t>
            </a:r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เข้ามาทำงานในประเทศไทยตามปรกติ </a:t>
            </a:r>
          </a:p>
          <a:p>
            <a:pPr algn="ctr"/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ทำงานได้ครั้งละ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ปี ต่ออีก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ปี เมื่อครบ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ปี กลับไปทำ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MoU </a:t>
            </a:r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เข้ามาใหม่ โดยต้องมีระยะพัก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 </a:t>
            </a:r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วัน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altLang="ko-KR" b="1" dirty="0"/>
              <a:t>มติครม.การจัดการแรงงานข้ามชาติตั้งแต่ปี </a:t>
            </a:r>
            <a:r>
              <a:rPr lang="en-US" altLang="ko-KR" b="1" dirty="0"/>
              <a:t>2563-2566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h-TH" altLang="ko-KR" b="1" dirty="0"/>
              <a:t>นโยบายการจัดการปัญหาเฉพาะหน้า </a:t>
            </a:r>
            <a:r>
              <a:rPr lang="en-US" altLang="ko-KR" b="1" dirty="0"/>
              <a:t>17 </a:t>
            </a:r>
            <a:r>
              <a:rPr lang="th-TH" altLang="ko-KR" b="1" dirty="0"/>
              <a:t>มติครม. ใน </a:t>
            </a:r>
            <a:r>
              <a:rPr lang="en-US" altLang="ko-KR" b="1" dirty="0"/>
              <a:t>4 </a:t>
            </a:r>
            <a:r>
              <a:rPr lang="th-TH" altLang="ko-KR" b="1" dirty="0"/>
              <a:t>ปี</a:t>
            </a:r>
            <a:endParaRPr lang="en-US" altLang="ko-KR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1219200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36209" y="4642635"/>
            <a:ext cx="960107" cy="960107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0" name="Oval 9"/>
          <p:cNvSpPr/>
          <p:nvPr/>
        </p:nvSpPr>
        <p:spPr>
          <a:xfrm>
            <a:off x="4520236" y="3490507"/>
            <a:ext cx="960107" cy="960107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1" name="Oval 10"/>
          <p:cNvSpPr/>
          <p:nvPr/>
        </p:nvSpPr>
        <p:spPr>
          <a:xfrm>
            <a:off x="6604263" y="2338379"/>
            <a:ext cx="960107" cy="960107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12" name="Oval 11"/>
          <p:cNvSpPr/>
          <p:nvPr/>
        </p:nvSpPr>
        <p:spPr>
          <a:xfrm>
            <a:off x="8688288" y="1186251"/>
            <a:ext cx="960107" cy="960107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8" name="Oval 7"/>
          <p:cNvSpPr/>
          <p:nvPr/>
        </p:nvSpPr>
        <p:spPr>
          <a:xfrm>
            <a:off x="2580225" y="4786651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15" name="Oval 14"/>
          <p:cNvSpPr/>
          <p:nvPr/>
        </p:nvSpPr>
        <p:spPr>
          <a:xfrm>
            <a:off x="4664252" y="3634523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16" name="Oval 15"/>
          <p:cNvSpPr/>
          <p:nvPr/>
        </p:nvSpPr>
        <p:spPr>
          <a:xfrm>
            <a:off x="6748279" y="2482395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17" name="Oval 16"/>
          <p:cNvSpPr/>
          <p:nvPr/>
        </p:nvSpPr>
        <p:spPr>
          <a:xfrm>
            <a:off x="8832305" y="1330267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18" name="직사각형 1"/>
          <p:cNvSpPr/>
          <p:nvPr/>
        </p:nvSpPr>
        <p:spPr>
          <a:xfrm>
            <a:off x="3591764" y="5157256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2563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108" y="2607806"/>
            <a:ext cx="3137107" cy="1806718"/>
            <a:chOff x="3017859" y="4337228"/>
            <a:chExt cx="1870812" cy="1355039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11033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มติครม. เปิดจดทะเบียนใหม่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pPr algn="r"/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ต่ออายุกลุ่มต่าง ๆ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 </a:t>
              </a:r>
            </a:p>
            <a:p>
              <a:pPr algn="r"/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ขยายเวลาดำเนินการ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4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pPr algn="r"/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รวมทั้งหมด </a:t>
              </a:r>
              <a:r>
                <a:rPr lang="en-US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8 </a:t>
              </a:r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มติ</a:t>
              </a:r>
              <a:r>
                <a:rPr lang="en-US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bg1"/>
                  </a:solidFill>
                  <a:cs typeface="Arial" pitchFamily="34" charset="0"/>
                </a:rPr>
                <a:t>มติครม. แรงงานข้ามชาติปี 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63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7721740" y="2794519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2565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40453" y="1519373"/>
            <a:ext cx="2757049" cy="1814399"/>
            <a:chOff x="2968302" y="4331467"/>
            <a:chExt cx="1920369" cy="1360800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588888"/>
              <a:ext cx="1866815" cy="11033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ขยายเวลาดำเนินการ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pPr algn="r"/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ต่ออายุ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MoU 1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pPr algn="r"/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เปิดจดใหม่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pPr algn="r"/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รวมทั้งหมด </a:t>
              </a:r>
              <a:r>
                <a:rPr lang="en-US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มติ</a:t>
              </a:r>
              <a:endParaRPr lang="en-US" altLang="ko-KR" sz="1600" b="1" u="sng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68302" y="4331467"/>
              <a:ext cx="1870812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bg1"/>
                  </a:solidFill>
                  <a:cs typeface="Arial" pitchFamily="34" charset="0"/>
                </a:rPr>
                <a:t>มติครม. ปี 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65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"/>
          <p:cNvSpPr/>
          <p:nvPr/>
        </p:nvSpPr>
        <p:spPr>
          <a:xfrm>
            <a:off x="5656752" y="3975887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2564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231903" y="4631945"/>
            <a:ext cx="2823525" cy="1806718"/>
            <a:chOff x="3017859" y="4337228"/>
            <a:chExt cx="1870812" cy="1355039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11033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ขยายเวลาดำเนินการ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ต่ออายุ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 </a:t>
              </a:r>
            </a:p>
            <a:p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เปิดจดใหม่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</a:t>
              </a:r>
            </a:p>
            <a:p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รวมทั้งหมด </a:t>
              </a:r>
              <a:r>
                <a:rPr lang="en-US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5 </a:t>
              </a:r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มติ</a:t>
              </a:r>
              <a:endParaRPr lang="en-US" altLang="ko-KR" sz="1600" b="1" u="sng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bg1"/>
                  </a:solidFill>
                  <a:cs typeface="Arial" pitchFamily="34" charset="0"/>
                </a:rPr>
                <a:t>มติครม.แรงงานข้ามชาติ 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64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9786728" y="1613151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2566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338863" y="2248792"/>
            <a:ext cx="2304256" cy="2151428"/>
            <a:chOff x="3017859" y="4337228"/>
            <a:chExt cx="1870812" cy="1613573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1361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ต่ออายุกลุ่มจดทะเบียนในประเทศ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ครั้ง คือ มติ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7 </a:t>
              </a:r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ก.พ.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66</a:t>
              </a:r>
            </a:p>
            <a:p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รวมทั้งหมด </a:t>
              </a:r>
              <a:r>
                <a:rPr lang="en-US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th-TH" altLang="ko-KR" sz="1600" b="1" u="sng" dirty="0">
                  <a:solidFill>
                    <a:schemeClr val="bg1"/>
                  </a:solidFill>
                  <a:cs typeface="Arial" pitchFamily="34" charset="0"/>
                </a:rPr>
                <a:t>มติ</a:t>
              </a:r>
            </a:p>
            <a:p>
              <a:r>
                <a:rPr lang="th-TH" altLang="ko-KR" sz="1600" dirty="0">
                  <a:solidFill>
                    <a:schemeClr val="bg1"/>
                  </a:solidFill>
                  <a:cs typeface="Arial" pitchFamily="34" charset="0"/>
                </a:rPr>
                <a:t>(แต่มีแนวโน้มจะมีอีก)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bg1"/>
                  </a:solidFill>
                  <a:cs typeface="Arial" pitchFamily="34" charset="0"/>
                </a:rPr>
                <a:t>มติครม. ปี 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66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4769772" y="3753109"/>
            <a:ext cx="463912" cy="4677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35" name="Rectangle 9"/>
          <p:cNvSpPr/>
          <p:nvPr/>
        </p:nvSpPr>
        <p:spPr>
          <a:xfrm>
            <a:off x="6885641" y="2631249"/>
            <a:ext cx="397351" cy="37195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36" name="Rounded Rectangle 27"/>
          <p:cNvSpPr/>
          <p:nvPr/>
        </p:nvSpPr>
        <p:spPr>
          <a:xfrm>
            <a:off x="2695210" y="4952891"/>
            <a:ext cx="442105" cy="3395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37" name="Rounded Rectangle 7"/>
          <p:cNvSpPr/>
          <p:nvPr/>
        </p:nvSpPr>
        <p:spPr>
          <a:xfrm>
            <a:off x="8988504" y="1496239"/>
            <a:ext cx="394133" cy="34013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F070E-DC78-74C7-2A60-1BE1DF038A21}"/>
              </a:ext>
            </a:extLst>
          </p:cNvPr>
          <p:cNvSpPr txBox="1"/>
          <p:nvPr/>
        </p:nvSpPr>
        <p:spPr>
          <a:xfrm>
            <a:off x="7968343" y="4609871"/>
            <a:ext cx="4223657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สรุปในช่วงเวลา </a:t>
            </a:r>
            <a:r>
              <a:rPr lang="en-US" b="1" dirty="0"/>
              <a:t>4 </a:t>
            </a:r>
            <a:r>
              <a:rPr lang="th-TH" b="1" dirty="0"/>
              <a:t>ปี รัฐบาลไทยมีมติครม.ด้านแรงงานข้ามชาติ </a:t>
            </a:r>
            <a:r>
              <a:rPr lang="en-US" b="1" u="sng" dirty="0"/>
              <a:t>17 </a:t>
            </a:r>
            <a:r>
              <a:rPr lang="th-TH" b="1" u="sng" dirty="0"/>
              <a:t>มติ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ขยายเวลาดำเนินการ </a:t>
            </a:r>
            <a:r>
              <a:rPr lang="en-US" u="sng" dirty="0"/>
              <a:t>8 </a:t>
            </a:r>
            <a:r>
              <a:rPr lang="th-TH" u="sng" dirty="0"/>
              <a:t>ครั้ง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เปิดจดทะเบียนใหม่ </a:t>
            </a:r>
            <a:r>
              <a:rPr lang="en-US" u="sng" dirty="0"/>
              <a:t>4 </a:t>
            </a:r>
            <a:r>
              <a:rPr lang="th-TH" u="sng" dirty="0"/>
              <a:t>ครั้ง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ต่ออายุกลุ่มต่างๆ </a:t>
            </a:r>
            <a:r>
              <a:rPr lang="en-US" u="sng" dirty="0"/>
              <a:t>5 </a:t>
            </a:r>
            <a:r>
              <a:rPr lang="th-TH" u="sng" dirty="0"/>
              <a:t>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altLang="ko-KR" dirty="0"/>
              <a:t>ปัญหาการจดทะเบียนตามมติ </a:t>
            </a:r>
            <a:r>
              <a:rPr lang="en-US" altLang="ko-KR" dirty="0"/>
              <a:t>5 </a:t>
            </a:r>
            <a:r>
              <a:rPr lang="th-TH" altLang="ko-KR" dirty="0"/>
              <a:t>ก.ค. </a:t>
            </a:r>
            <a:r>
              <a:rPr lang="en-US" altLang="ko-KR" dirty="0"/>
              <a:t>65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altLang="ko-KR" dirty="0"/>
              <a:t>ปัญหาการขึ้นทะเบียนและผลกระทบต่อนายจ้างและแรงงานข้ามชาติ</a:t>
            </a:r>
            <a:endParaRPr lang="en-US" altLang="ko-KR" dirty="0"/>
          </a:p>
        </p:txBody>
      </p:sp>
      <p:sp>
        <p:nvSpPr>
          <p:cNvPr id="11" name="Rectangle 9"/>
          <p:cNvSpPr/>
          <p:nvPr/>
        </p:nvSpPr>
        <p:spPr>
          <a:xfrm>
            <a:off x="8035579" y="3421143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grpSp>
        <p:nvGrpSpPr>
          <p:cNvPr id="25" name="Group 24"/>
          <p:cNvGrpSpPr/>
          <p:nvPr/>
        </p:nvGrpSpPr>
        <p:grpSpPr>
          <a:xfrm>
            <a:off x="575344" y="1270900"/>
            <a:ext cx="2568980" cy="1415832"/>
            <a:chOff x="803640" y="3362835"/>
            <a:chExt cx="2059657" cy="106187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ก่อนมีมติครม. ได้มีนายหน้านำเนมลิสต์ที่มีตราประทับกรมฯ มารับดำเนินการแล้ว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ความโปร่งใสต่อนโยบาย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2005" y="2797049"/>
            <a:ext cx="2568980" cy="1415832"/>
            <a:chOff x="803640" y="3362835"/>
            <a:chExt cx="2059657" cy="106187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การพิจารณาอนุมัติในระบบออนไลน์ทั้งหมด จะอนุมัติจากกรมฯเท่านั้น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รวมศูนย์อำนาจ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8075" y="4380799"/>
            <a:ext cx="2616308" cy="2131110"/>
            <a:chOff x="765695" y="3362835"/>
            <a:chExt cx="2097602" cy="1777245"/>
          </a:xfrm>
        </p:grpSpPr>
        <p:sp>
          <p:nvSpPr>
            <p:cNvPr id="32" name="TextBox 31"/>
            <p:cNvSpPr txBox="1"/>
            <p:nvPr/>
          </p:nvSpPr>
          <p:spPr>
            <a:xfrm>
              <a:off x="765695" y="3625720"/>
              <a:ext cx="2059657" cy="151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ระยะเวลาในการดำเนินการสั้น แต่ระบบยังไม่มีความพร้อม มีขั้นตอนซับซ้อน ทำให้การดำเนินการติดขัด เสี่ยงหลุดระบบ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364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ระบบการขึ้นไม่เอื้อ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899675" y="1415584"/>
            <a:ext cx="3266812" cy="1415832"/>
            <a:chOff x="803640" y="3362835"/>
            <a:chExt cx="2059657" cy="1061874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ระบบซ้ำซ้อน ยุ่งยาก อนุมัติช้า ทำให้นายจ้างไม่อยากทำเอง ค่าใช้จ่ายเพิ่ม (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12,000-18,000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บาท/คน)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ระบบซับซ้อนเพิ่มค่าใช้จ่าย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99675" y="3150658"/>
            <a:ext cx="2897718" cy="1415832"/>
            <a:chOff x="803640" y="3362835"/>
            <a:chExt cx="2059657" cy="1061874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หลังจากมีมติครม. ยังไม่มีการออกประกาศที่เกี่ยวข้อง ทำให้มีความเสี่ยงที่จะถูกจับกุม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เปิดช่องแสวงหาประโยชน์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064044" y="4613749"/>
            <a:ext cx="2568980" cy="1760541"/>
            <a:chOff x="803640" y="3362835"/>
            <a:chExt cx="2059657" cy="1320406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ขาดการเตรียมความพร้อมที่ดี ขาดการประชาสัมพันธ์ มีข้อกังขาเรื่องความโปร่งใส แก้ปัญหาเฉพาะหน้า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รัฐสอบตก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D5E730-632F-D14D-68EB-0A4C34586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24" y="1415584"/>
            <a:ext cx="5609335" cy="2106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6942A-4FA7-75F4-74AB-4CD5CB309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18" y="3580169"/>
            <a:ext cx="5534566" cy="31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altLang="ko-KR" dirty="0"/>
              <a:t>ปัญหาการจดทะเบียนและการต่อใบอนุญาตทำงาน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altLang="ko-KR" dirty="0"/>
              <a:t>ตามมติครม. </a:t>
            </a:r>
            <a:r>
              <a:rPr lang="en-US" altLang="ko-KR" dirty="0"/>
              <a:t>5 </a:t>
            </a:r>
            <a:r>
              <a:rPr lang="th-TH" altLang="ko-KR" dirty="0"/>
              <a:t>กรกฎาคม </a:t>
            </a:r>
            <a:r>
              <a:rPr lang="en-US" altLang="ko-KR" dirty="0"/>
              <a:t>2565</a:t>
            </a:r>
          </a:p>
        </p:txBody>
      </p:sp>
      <p:sp>
        <p:nvSpPr>
          <p:cNvPr id="6" name="Freeform 5"/>
          <p:cNvSpPr/>
          <p:nvPr/>
        </p:nvSpPr>
        <p:spPr>
          <a:xfrm>
            <a:off x="5414966" y="1604798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7" name="Freeform 6"/>
          <p:cNvSpPr/>
          <p:nvPr/>
        </p:nvSpPr>
        <p:spPr>
          <a:xfrm rot="2160000">
            <a:off x="6694566" y="2620180"/>
            <a:ext cx="352357" cy="445861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0371" rIns="130836" bIns="110369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8" name="Freeform 7"/>
          <p:cNvSpPr/>
          <p:nvPr/>
        </p:nvSpPr>
        <p:spPr>
          <a:xfrm>
            <a:off x="7021590" y="2772078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9" name="Freeform 8"/>
          <p:cNvSpPr/>
          <p:nvPr/>
        </p:nvSpPr>
        <p:spPr>
          <a:xfrm rot="17280000">
            <a:off x="7202190" y="4144549"/>
            <a:ext cx="352357" cy="445863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36" tIns="110371" rIns="0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0" name="Freeform 9"/>
          <p:cNvSpPr/>
          <p:nvPr/>
        </p:nvSpPr>
        <p:spPr>
          <a:xfrm>
            <a:off x="6407914" y="4660779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1" name="Freeform 10"/>
          <p:cNvSpPr/>
          <p:nvPr/>
        </p:nvSpPr>
        <p:spPr>
          <a:xfrm>
            <a:off x="5909294" y="5098382"/>
            <a:ext cx="352359" cy="445863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37" tIns="110372" rIns="1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2" name="Freeform 11"/>
          <p:cNvSpPr/>
          <p:nvPr/>
        </p:nvSpPr>
        <p:spPr>
          <a:xfrm>
            <a:off x="4422016" y="4660779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3" name="Freeform 12"/>
          <p:cNvSpPr/>
          <p:nvPr/>
        </p:nvSpPr>
        <p:spPr>
          <a:xfrm rot="4320000">
            <a:off x="4602617" y="4163517"/>
            <a:ext cx="352359" cy="445863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37" tIns="110371" rIns="0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4" name="Freeform 13"/>
          <p:cNvSpPr/>
          <p:nvPr/>
        </p:nvSpPr>
        <p:spPr>
          <a:xfrm>
            <a:off x="3808340" y="2772078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5" name="Freeform 14"/>
          <p:cNvSpPr/>
          <p:nvPr/>
        </p:nvSpPr>
        <p:spPr>
          <a:xfrm rot="19440000">
            <a:off x="5087942" y="2631903"/>
            <a:ext cx="352357" cy="445861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0369" rIns="130837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7" name="Freeform 16"/>
          <p:cNvSpPr/>
          <p:nvPr/>
        </p:nvSpPr>
        <p:spPr>
          <a:xfrm>
            <a:off x="5414966" y="3259542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8" name="Rectangle 9"/>
          <p:cNvSpPr/>
          <p:nvPr/>
        </p:nvSpPr>
        <p:spPr>
          <a:xfrm flipH="1">
            <a:off x="4269914" y="3231256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6948940" y="5067009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5848970" y="2009328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18900000" flipH="1">
            <a:off x="5083568" y="5130053"/>
            <a:ext cx="145925" cy="58503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458763" y="3160136"/>
            <a:ext cx="540439" cy="5449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grpSp>
        <p:nvGrpSpPr>
          <p:cNvPr id="23" name="Group 22"/>
          <p:cNvGrpSpPr/>
          <p:nvPr/>
        </p:nvGrpSpPr>
        <p:grpSpPr>
          <a:xfrm>
            <a:off x="642224" y="2131043"/>
            <a:ext cx="3097945" cy="2105252"/>
            <a:chOff x="803640" y="3362835"/>
            <a:chExt cx="2059657" cy="1578939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ยังระบบการทำความเข้าใจ อธิบาย และแก้ไขปัญหากรณีติดขัดในการดำเนินการอย่างชัดเจน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line support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ยังไม่ตอบโจทย์ ไม่แก้ปัญหาได้ทันท่วงที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ขาดข้อมูลชี้แจงกรณีมีปัญหา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62764" y="1546439"/>
            <a:ext cx="4505843" cy="1071121"/>
            <a:chOff x="803640" y="3362835"/>
            <a:chExt cx="2059657" cy="803341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ไม่พบข้อมูลของแรงงานในระบบออนไลน์ ทำให้ไม่สามารถต่อใบอนุญาตทำงานได้ทันที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ข้อมูลแรงงานบางส่วนไม่อยู่ในระบบออนไลน์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70662" y="2914105"/>
            <a:ext cx="3563495" cy="1415832"/>
            <a:chOff x="803640" y="3362835"/>
            <a:chExt cx="2059657" cy="106187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ทำให้กิจการขนาดเล็ก นายจ้างบุคคลจำนวนมากไม่สามารถยื่นทะเบียนออนไลน์ได้ด้วยตัวเอง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ขั้นตอนการต่อต้องทำในคอมพิวเตอร์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193" y="4658198"/>
            <a:ext cx="3097945" cy="1760541"/>
            <a:chOff x="803640" y="3362835"/>
            <a:chExt cx="2059657" cy="132040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ยังติดขัดในขั้นตอนของการตรวจอัตลักษณ์ที่จองคิวไม่ได้ ยังไม่มีคิวตรวจโรค ไม่มีคิวตรวจลงตราวีซ่า  ไม่มีคิวทำบัตรชมพู (โดยเฉพาะในกทม.)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ขั้นตอนการจดทะเบียนยังล่าช้า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88856" y="4620338"/>
            <a:ext cx="3097945" cy="2105252"/>
            <a:chOff x="803640" y="3362835"/>
            <a:chExt cx="2059657" cy="1578939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เอกสารในกลุ่มจดหลายคนยังมีข้อมูลที่ผิด และยังไม่สามารถดำเนินการแก้ไขได้ ทำให้มีปัญหาตอนไปดำเนินการ เช่น คำนำหน้านามผิด รูปเล็กเกินไป รูปเอียง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เอกสารยังมีข้อผิดพลาด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5740173" y="3573927"/>
            <a:ext cx="691860" cy="69231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6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altLang="ko-KR" dirty="0"/>
              <a:t>ปัญหาเอกสารหนังสือเดินทาง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altLang="ko-KR" dirty="0"/>
              <a:t>ทำหนังสือเดินทางไม่ได้ แนวปฏิบัติไม่เอื้อ ข้อจำกัดของนโยบายทำให้หลุดระบบ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>
            <a:off x="4821192" y="2623644"/>
            <a:ext cx="1200000" cy="12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/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6168912" y="2287644"/>
            <a:ext cx="1536000" cy="1536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 dirty="0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6168912" y="3973363"/>
            <a:ext cx="960000" cy="96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 dirty="0"/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4677149" y="3973365"/>
            <a:ext cx="1344044" cy="1344044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 dirty="0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66797" y="3181664"/>
            <a:ext cx="5371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066" y="3128725"/>
            <a:ext cx="5371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6797" y="4099004"/>
            <a:ext cx="5371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4443" y="3994641"/>
            <a:ext cx="5371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4974289" y="2771307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22" name="Rectangle 16"/>
          <p:cNvSpPr/>
          <p:nvPr/>
        </p:nvSpPr>
        <p:spPr>
          <a:xfrm rot="2700000">
            <a:off x="4942407" y="4612519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6977988" y="2529332"/>
            <a:ext cx="521955" cy="52631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24" name="Rounded Rectangle 27"/>
          <p:cNvSpPr/>
          <p:nvPr/>
        </p:nvSpPr>
        <p:spPr>
          <a:xfrm>
            <a:off x="6595883" y="4494227"/>
            <a:ext cx="393571" cy="3023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grpSp>
        <p:nvGrpSpPr>
          <p:cNvPr id="25" name="Group 24"/>
          <p:cNvGrpSpPr/>
          <p:nvPr/>
        </p:nvGrpSpPr>
        <p:grpSpPr>
          <a:xfrm>
            <a:off x="981187" y="1870950"/>
            <a:ext cx="3385977" cy="1760541"/>
            <a:chOff x="803640" y="3362835"/>
            <a:chExt cx="2059657" cy="132040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แรงงานไม่สามารถจองคิวทำ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ได้ เพราะไม่มีข้อมูลในระบบ แนวปฏิบัติในการทำแต่ละแห่งไม่เหมือน ทำได้เฉพาะบางมติ ไม่มีการคุมค่าใช้จ่ายในการทำ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ไม่มีข้อมูลในระบบจองทำ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7179" y="4356128"/>
            <a:ext cx="3385977" cy="2105252"/>
            <a:chOff x="803640" y="3362835"/>
            <a:chExt cx="2059657" cy="1578939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แรงงานลาวและกัมพูชาที่ได้รับหนังสือรับรองการเดินทางจากสถานทูต ไม่สามารถใช้เดินทางกลับเข้ามาทำงานได้ ต้องตรวจลงตราประเภทผ่อนผันวีซ่าจากด่านชายแดน มาตีวีซ่าทำงานไม่ได้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อุปสรรคการกลับไปทำพาสปอร์ต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54894" y="2246829"/>
            <a:ext cx="3385977" cy="1760541"/>
            <a:chOff x="803640" y="3362835"/>
            <a:chExt cx="2059657" cy="1320406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แรงงานที่มีหนังสือเดินทางที่หมดอายุหรือกำลังจะหมด ยังไม่สามารถต่อหรือทำใหม่ได้ เนื่องจากไม่มีคิวดำเนินการที่สถานทูต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สถานทูตยังทำหนังสือเดินทางล่าช้า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154894" y="4507290"/>
            <a:ext cx="3385977" cy="1760541"/>
            <a:chOff x="803640" y="3362835"/>
            <a:chExt cx="2059657" cy="1320406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กลุ่มตีวีซ่าท่องเที่ยวต่อเนื่องในไทยหลังมีมติ ไม่สามารถตีวีซ่าทำงานได้ แนวปฏิบัติเรื่องเอกสารแต่ละที่ไม่เหมือนกัน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ต้องมีวีซ่าดวงแรกในศูนย์เท่านั้น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อุปสรรคในการตรวจลงตรา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altLang="ko-KR" dirty="0"/>
              <a:t>อุปสรรคเรื่องการตรวจสุขภาพและประกันสุขภาพ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altLang="ko-KR" dirty="0"/>
              <a:t>โรงพยาบาลเปิดตรวจจำกัด แนวปฏิบัติในการขายประกันไม่สอดคล้อง ซื้อประกันสุขภาพไม่ทันต่อใบอนุญาตทำงานไม่ได้</a:t>
            </a:r>
            <a:endParaRPr lang="en-US" altLang="ko-KR" dirty="0"/>
          </a:p>
        </p:txBody>
      </p:sp>
      <p:sp>
        <p:nvSpPr>
          <p:cNvPr id="6" name="Freeform 5"/>
          <p:cNvSpPr/>
          <p:nvPr/>
        </p:nvSpPr>
        <p:spPr>
          <a:xfrm>
            <a:off x="5414966" y="1604798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7" name="Freeform 6"/>
          <p:cNvSpPr/>
          <p:nvPr/>
        </p:nvSpPr>
        <p:spPr>
          <a:xfrm rot="2160000">
            <a:off x="6694566" y="2620180"/>
            <a:ext cx="352357" cy="445861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0371" rIns="130836" bIns="110369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8" name="Freeform 7"/>
          <p:cNvSpPr/>
          <p:nvPr/>
        </p:nvSpPr>
        <p:spPr>
          <a:xfrm>
            <a:off x="7021590" y="2772078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9" name="Freeform 8"/>
          <p:cNvSpPr/>
          <p:nvPr/>
        </p:nvSpPr>
        <p:spPr>
          <a:xfrm rot="17280000">
            <a:off x="7202190" y="4144549"/>
            <a:ext cx="352357" cy="445863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36" tIns="110371" rIns="0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0" name="Freeform 9"/>
          <p:cNvSpPr/>
          <p:nvPr/>
        </p:nvSpPr>
        <p:spPr>
          <a:xfrm>
            <a:off x="6407914" y="4660779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1" name="Freeform 10"/>
          <p:cNvSpPr/>
          <p:nvPr/>
        </p:nvSpPr>
        <p:spPr>
          <a:xfrm>
            <a:off x="5909294" y="5098382"/>
            <a:ext cx="352359" cy="445863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37" tIns="110372" rIns="1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2" name="Freeform 11"/>
          <p:cNvSpPr/>
          <p:nvPr/>
        </p:nvSpPr>
        <p:spPr>
          <a:xfrm>
            <a:off x="4422016" y="4660779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3" name="Freeform 12"/>
          <p:cNvSpPr/>
          <p:nvPr/>
        </p:nvSpPr>
        <p:spPr>
          <a:xfrm rot="4320000">
            <a:off x="4602617" y="4163517"/>
            <a:ext cx="352359" cy="445863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37" tIns="110371" rIns="0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4" name="Freeform 13"/>
          <p:cNvSpPr/>
          <p:nvPr/>
        </p:nvSpPr>
        <p:spPr>
          <a:xfrm>
            <a:off x="3808340" y="2772078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5" name="Freeform 14"/>
          <p:cNvSpPr/>
          <p:nvPr/>
        </p:nvSpPr>
        <p:spPr>
          <a:xfrm rot="19440000">
            <a:off x="5087942" y="2631903"/>
            <a:ext cx="352357" cy="445861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0369" rIns="130837" bIns="110371" numCol="1" spcCol="1270" anchor="ctr" anchorCtr="0">
            <a:noAutofit/>
          </a:bodyPr>
          <a:lstStyle/>
          <a:p>
            <a:pPr algn="ctr" defTabSz="71118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600"/>
          </a:p>
        </p:txBody>
      </p:sp>
      <p:sp>
        <p:nvSpPr>
          <p:cNvPr id="17" name="Freeform 16"/>
          <p:cNvSpPr/>
          <p:nvPr/>
        </p:nvSpPr>
        <p:spPr>
          <a:xfrm>
            <a:off x="5414966" y="3259542"/>
            <a:ext cx="1321069" cy="1321069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259" tIns="290259" rIns="290259" bIns="290259" numCol="1" spcCol="1270" anchor="ctr" anchorCtr="0">
            <a:noAutofit/>
          </a:bodyPr>
          <a:lstStyle/>
          <a:p>
            <a:pPr algn="ctr" defTabSz="1777956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4000"/>
          </a:p>
        </p:txBody>
      </p:sp>
      <p:sp>
        <p:nvSpPr>
          <p:cNvPr id="18" name="Rectangle 9"/>
          <p:cNvSpPr/>
          <p:nvPr/>
        </p:nvSpPr>
        <p:spPr>
          <a:xfrm flipH="1">
            <a:off x="4269914" y="3231256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6948940" y="5067009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5848970" y="2009328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18900000" flipH="1">
            <a:off x="5083568" y="5130053"/>
            <a:ext cx="145925" cy="58503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458763" y="3160136"/>
            <a:ext cx="540439" cy="5449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grpSp>
        <p:nvGrpSpPr>
          <p:cNvPr id="23" name="Group 22"/>
          <p:cNvGrpSpPr/>
          <p:nvPr/>
        </p:nvGrpSpPr>
        <p:grpSpPr>
          <a:xfrm>
            <a:off x="395735" y="1976983"/>
            <a:ext cx="3429661" cy="1855214"/>
            <a:chOff x="803640" y="3291830"/>
            <a:chExt cx="2059657" cy="139141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11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เงื่อนไขการตรวจสุขภาพก่อนซื้อประกัน การเริ่มใช้สิทธิได้หลังซื้อประกัน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วัน ทำให้การต้องมีหลักประกันสุขภาพตามเงื่อนไขของจัดหางานทำได้ยาก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291830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ข้อจำกัดของประกาศตรวจสุขภาพ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28706" y="1443457"/>
            <a:ext cx="4505843" cy="1071121"/>
            <a:chOff x="803640" y="3362835"/>
            <a:chExt cx="2059657" cy="803341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รพ.ในพื้นที่บางแห่งยังไม่เปิดตรวจ หรือจำกัดจำนวนต่อวัน ทำให้ไม่สามารถตรวจสุขภาพและซื้อประกันสุขภาพ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รพ.ยังเปิดตรวจและประกันสุขภาพจำกัด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91866" y="2730318"/>
            <a:ext cx="3509634" cy="1850293"/>
            <a:chOff x="803640" y="3362835"/>
            <a:chExt cx="2059657" cy="1578939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เงื่อนไขที่ต้องมีหลักฐานประกันสุขภาพก่อน ทำให้กลุ่มกิจการที่ไม่เข้าประกันสังคมยังต่อใบอนุญาตไม่ได้ เพราะยังซื้อประกันสุขภาพไม่ได้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ระบบต่อใบอนุญาตล๊อคระบบ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193" y="4658198"/>
            <a:ext cx="3638464" cy="1760541"/>
            <a:chOff x="803640" y="3362835"/>
            <a:chExt cx="2059657" cy="132040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พบปัญหาเรื่องการตรวจเอกสารที่ไม่สอดคล้องกับประกาศ ช่วงระยะเวลาในการขายไม่เป็นไปตามเงื่อนไข ทำให้ซื้อซ้ำซ้อน หรือซื้อแล้วไม่สามารถมาขอต่อวีซ่าได้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แนวปฎิบัติของรพ.ไม่ตรงกัน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3394" y="4620337"/>
            <a:ext cx="3663408" cy="1760541"/>
            <a:chOff x="803640" y="3362835"/>
            <a:chExt cx="2059657" cy="1320406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110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เนื่องจากมีแรงงานหลายกลุ่มหลายมติ ทำให้เกิดความสับสนไม่เข้าใจของสถานพยาบาลค่อนข้างมาก  ส่งผลต่อการตรวจสุขภาพและซื้อประกันสุขภาพ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รพ.ยังไม่เข้าใจการดำเนินการตามมติ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5740173" y="3573927"/>
            <a:ext cx="691860" cy="69231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CE069-F6E6-919B-5D92-C23E2D084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26"/>
            <a:ext cx="8450036" cy="5868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4AC1E-9EEA-D800-B707-79EEFE47954B}"/>
              </a:ext>
            </a:extLst>
          </p:cNvPr>
          <p:cNvSpPr txBox="1"/>
          <p:nvPr/>
        </p:nvSpPr>
        <p:spPr>
          <a:xfrm>
            <a:off x="8564336" y="1003526"/>
            <a:ext cx="3453493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u="sng" dirty="0"/>
              <a:t>ผลการต่อใบอนุญาตทำงาน ตามมติ </a:t>
            </a:r>
            <a:r>
              <a:rPr lang="en-US" b="1" u="sng" dirty="0"/>
              <a:t> 5 </a:t>
            </a:r>
            <a:r>
              <a:rPr lang="th-TH" b="1" u="sng" dirty="0"/>
              <a:t>กรกฎาคม </a:t>
            </a:r>
            <a:r>
              <a:rPr lang="en-US" b="1" u="sng" dirty="0"/>
              <a:t>2565 </a:t>
            </a:r>
          </a:p>
          <a:p>
            <a:endParaRPr lang="en-US" sz="2600" dirty="0"/>
          </a:p>
          <a:p>
            <a:r>
              <a:rPr lang="th-TH" sz="2600" b="1" dirty="0"/>
              <a:t>จำนวนแรงงานข้ามชาติที่ต้องยื่นต่อ </a:t>
            </a:r>
            <a:r>
              <a:rPr lang="en-US" sz="2600" b="1" dirty="0"/>
              <a:t> </a:t>
            </a:r>
            <a:r>
              <a:rPr lang="en-US" sz="2600" b="1" u="sng" dirty="0"/>
              <a:t>2,425,901</a:t>
            </a:r>
            <a:r>
              <a:rPr lang="en-US" sz="2600" b="1" dirty="0"/>
              <a:t> </a:t>
            </a:r>
            <a:r>
              <a:rPr lang="th-TH" sz="2600" b="1" dirty="0"/>
              <a:t>คน</a:t>
            </a:r>
          </a:p>
          <a:p>
            <a:r>
              <a:rPr lang="th-TH" sz="2600" b="1" dirty="0"/>
              <a:t>มีแรงงานข้ามชาติต่อใบอนุญาตทำงาน</a:t>
            </a:r>
            <a:r>
              <a:rPr lang="en-US" sz="2600" b="1" dirty="0"/>
              <a:t> </a:t>
            </a:r>
            <a:r>
              <a:rPr lang="en-US" sz="2600" b="1" u="sng" dirty="0"/>
              <a:t>1,857,254</a:t>
            </a:r>
            <a:r>
              <a:rPr lang="en-US" sz="2600" b="1" dirty="0"/>
              <a:t> </a:t>
            </a:r>
            <a:r>
              <a:rPr lang="th-TH" sz="2600" b="1" dirty="0"/>
              <a:t>คน</a:t>
            </a:r>
          </a:p>
          <a:p>
            <a:r>
              <a:rPr lang="th-TH" sz="2600" b="1" dirty="0"/>
              <a:t>ยื่นออนไลน์ </a:t>
            </a:r>
            <a:r>
              <a:rPr lang="en-US" sz="2600" b="1" dirty="0"/>
              <a:t>    1,773,394 </a:t>
            </a:r>
            <a:r>
              <a:rPr lang="th-TH" sz="2600" b="1" dirty="0"/>
              <a:t>คน</a:t>
            </a:r>
          </a:p>
          <a:p>
            <a:r>
              <a:rPr lang="th-TH" sz="2600" b="1" dirty="0"/>
              <a:t>ยื่นที่จัดหางาน  </a:t>
            </a:r>
            <a:r>
              <a:rPr lang="en-US" sz="2600" b="1" dirty="0"/>
              <a:t>     83,860 </a:t>
            </a:r>
            <a:r>
              <a:rPr lang="th-TH" sz="2600" b="1" dirty="0"/>
              <a:t>คน</a:t>
            </a:r>
          </a:p>
          <a:p>
            <a:r>
              <a:rPr lang="en-US" sz="2600" b="1" dirty="0"/>
              <a:t>*</a:t>
            </a:r>
            <a:r>
              <a:rPr lang="th-TH" sz="2600" b="1" dirty="0"/>
              <a:t>ไม่ได้ต่ออายุ </a:t>
            </a:r>
            <a:r>
              <a:rPr lang="en-US" sz="2600" b="1" dirty="0"/>
              <a:t>    568,647 </a:t>
            </a:r>
            <a:r>
              <a:rPr lang="th-TH" sz="2600" b="1" dirty="0"/>
              <a:t>คน</a:t>
            </a:r>
          </a:p>
          <a:p>
            <a:endParaRPr lang="en-US" sz="2600" dirty="0"/>
          </a:p>
          <a:p>
            <a:r>
              <a:rPr lang="en-US" sz="2600" dirty="0"/>
              <a:t>(</a:t>
            </a:r>
            <a:r>
              <a:rPr lang="th-TH" sz="2600" dirty="0"/>
              <a:t>ข้อมูล </a:t>
            </a:r>
            <a:r>
              <a:rPr lang="en-US" sz="2600" dirty="0"/>
              <a:t>16 </a:t>
            </a:r>
            <a:r>
              <a:rPr lang="th-TH" sz="2600" dirty="0"/>
              <a:t>กุมภาพันธ์ </a:t>
            </a:r>
            <a:r>
              <a:rPr lang="en-US" sz="2600" dirty="0"/>
              <a:t>2566 </a:t>
            </a:r>
            <a:r>
              <a:rPr lang="th-TH" sz="2600" dirty="0"/>
              <a:t>สำนักบริหารแรงงานต่างด้าว กรมการจัดหางาน)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744DE-F1C0-530D-B9DE-28272B4A8564}"/>
              </a:ext>
            </a:extLst>
          </p:cNvPr>
          <p:cNvSpPr txBox="1"/>
          <p:nvPr/>
        </p:nvSpPr>
        <p:spPr>
          <a:xfrm>
            <a:off x="0" y="99052"/>
            <a:ext cx="12192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/>
              <a:t>การดำเนินการต่อใบอนุญาตทำงานตามมติคณะรัฐมนตรี </a:t>
            </a:r>
            <a:r>
              <a:rPr lang="en-US" sz="3600" b="1" dirty="0"/>
              <a:t>5 </a:t>
            </a:r>
            <a:r>
              <a:rPr lang="th-TH" sz="3600" b="1" dirty="0"/>
              <a:t>กรกฎาคม </a:t>
            </a:r>
            <a:r>
              <a:rPr lang="en-US" sz="3600" b="1" dirty="0"/>
              <a:t>2566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181291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B40A4-153C-5E98-07A9-0C0375BDFDF8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สถานการณ์และข้อท้าทายการนำเข้า </a:t>
            </a:r>
            <a:r>
              <a:rPr lang="en-US" sz="4000" b="1" dirty="0"/>
              <a:t>MoU </a:t>
            </a:r>
            <a:endParaRPr lang="th-TH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A4873-D250-74CA-8A6B-2AECAC2A26D1}"/>
              </a:ext>
            </a:extLst>
          </p:cNvPr>
          <p:cNvSpPr txBox="1"/>
          <p:nvPr/>
        </p:nvSpPr>
        <p:spPr>
          <a:xfrm>
            <a:off x="0" y="767443"/>
            <a:ext cx="6096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การนำเข้าแรงงานข้ามชาติจากพม่าหลังมีมาตรการผ่อนคลายจากสถานการณ์โควิด-</a:t>
            </a:r>
            <a:r>
              <a:rPr lang="en-US" b="1" dirty="0"/>
              <a:t>19 </a:t>
            </a:r>
            <a:r>
              <a:rPr lang="th-TH" b="1" dirty="0"/>
              <a:t>(มิถุนายน </a:t>
            </a:r>
            <a:r>
              <a:rPr lang="en-US" b="1" dirty="0"/>
              <a:t>65</a:t>
            </a:r>
            <a:r>
              <a:rPr lang="th-TH" b="1" dirty="0"/>
              <a:t>-มกราคม </a:t>
            </a:r>
            <a:r>
              <a:rPr lang="en-US" b="1" dirty="0"/>
              <a:t>66</a:t>
            </a:r>
            <a:r>
              <a:rPr lang="th-TH" b="1" dirty="0"/>
              <a:t>)มีจำนวนแรงงานนำเข้าผ่านระบบ </a:t>
            </a:r>
            <a:r>
              <a:rPr lang="en-US" b="1" dirty="0"/>
              <a:t>MoU </a:t>
            </a:r>
            <a:r>
              <a:rPr lang="th-TH" b="1" dirty="0"/>
              <a:t>เพิ่มขี้น </a:t>
            </a:r>
            <a:r>
              <a:rPr lang="en-US" b="1" dirty="0"/>
              <a:t>117,326 </a:t>
            </a:r>
            <a:r>
              <a:rPr lang="th-TH" b="1" dirty="0"/>
              <a:t>คน (เฉลี่ยเดือนละ </a:t>
            </a:r>
            <a:r>
              <a:rPr lang="en-US" b="1" dirty="0"/>
              <a:t>13,036 </a:t>
            </a:r>
            <a:r>
              <a:rPr lang="th-TH" b="1" dirty="0"/>
              <a:t>คน หรือประมาณวันละ </a:t>
            </a:r>
            <a:r>
              <a:rPr lang="en-US" b="1" dirty="0"/>
              <a:t>435 </a:t>
            </a:r>
            <a:r>
              <a:rPr lang="th-TH" b="1" dirty="0"/>
              <a:t>คน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D9928-E548-7543-0DE9-88B381F70DFB}"/>
              </a:ext>
            </a:extLst>
          </p:cNvPr>
          <p:cNvSpPr txBox="1"/>
          <p:nvPr/>
        </p:nvSpPr>
        <p:spPr>
          <a:xfrm>
            <a:off x="0" y="3073769"/>
            <a:ext cx="609600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b="1" dirty="0"/>
              <a:t>จากผลการสำรวจของกระทรวงแรงงานเมื่อเดือนพฤษภาคม 2564 พบว่ามีความต้องการจ้างแรงงานต่างด้าว จำนวน 424,703 คน แบ่งเป็น </a:t>
            </a:r>
          </a:p>
          <a:p>
            <a:r>
              <a:rPr lang="th-TH" sz="2600" b="1" dirty="0"/>
              <a:t>สัญชาติเมียนมา 256,029 คน </a:t>
            </a:r>
          </a:p>
          <a:p>
            <a:r>
              <a:rPr lang="th-TH" sz="2600" b="1" dirty="0"/>
              <a:t>สัญชาติกัมพูชา130,138 คน  </a:t>
            </a:r>
          </a:p>
          <a:p>
            <a:r>
              <a:rPr lang="th-TH" sz="2600" b="1" dirty="0"/>
              <a:t>สัญชาติลาว 38,536 คน</a:t>
            </a:r>
          </a:p>
          <a:p>
            <a:r>
              <a:rPr lang="th-TH" sz="2600" b="1" dirty="0"/>
              <a:t>จากข้อมูลของสภาอุตสาหกรรมเมื่อเดือนกันยายน </a:t>
            </a:r>
            <a:r>
              <a:rPr lang="en-US" sz="2600" b="1" dirty="0"/>
              <a:t>2565 </a:t>
            </a:r>
            <a:r>
              <a:rPr lang="th-TH" sz="2600" b="1" dirty="0"/>
              <a:t>ยังมีความต้องการแรงงานข้ามชาติอีก </a:t>
            </a:r>
            <a:r>
              <a:rPr lang="en-US" sz="2600" b="1" dirty="0"/>
              <a:t>4.5 </a:t>
            </a:r>
            <a:r>
              <a:rPr lang="th-TH" sz="2600" b="1" dirty="0"/>
              <a:t>แสนคน </a:t>
            </a:r>
          </a:p>
          <a:p>
            <a:r>
              <a:rPr lang="th-TH" sz="2600" b="1" dirty="0"/>
              <a:t>ถ้าพิจารณาจากการนำเข้าปัจุบันจะต้องใช้เวลา </a:t>
            </a:r>
            <a:r>
              <a:rPr lang="en-US" sz="2600" b="1" dirty="0"/>
              <a:t>34 </a:t>
            </a:r>
            <a:r>
              <a:rPr lang="th-TH" sz="2600" b="1" dirty="0"/>
              <a:t>เดือน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BAE80-E017-B86D-2927-895176072F2F}"/>
              </a:ext>
            </a:extLst>
          </p:cNvPr>
          <p:cNvSpPr txBox="1"/>
          <p:nvPr/>
        </p:nvSpPr>
        <p:spPr>
          <a:xfrm>
            <a:off x="6229351" y="788517"/>
            <a:ext cx="5861956" cy="6093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b="1" u="sng" dirty="0"/>
              <a:t>ข้อท้าทายในการนำเข้า </a:t>
            </a:r>
            <a:r>
              <a:rPr lang="en-US" sz="2600" b="1" u="sng" dirty="0"/>
              <a:t>MoU </a:t>
            </a:r>
            <a:r>
              <a:rPr lang="th-TH" sz="2600" b="1" u="sng" dirty="0"/>
              <a:t>สู่โจทย์ปัญหาการย้ายถิ่นอย่างปลอดภัย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/>
              <a:t>กระบวนการนำเข้า </a:t>
            </a:r>
            <a:r>
              <a:rPr lang="en-US" sz="2600" b="1" dirty="0"/>
              <a:t>MoU </a:t>
            </a:r>
            <a:r>
              <a:rPr lang="th-TH" sz="2600" b="1" dirty="0"/>
              <a:t>ยังมีความล่าช้า ระยะเวลาในการดำเนินการนำเข้ามีระยะเวลามากขึ้น ค่าใช้จ่ายในการนำเข้าเพิ่มมากขึ้นตามระยะเวลา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/>
              <a:t>โควิด-</a:t>
            </a:r>
            <a:r>
              <a:rPr lang="en-US" sz="2600" b="1" dirty="0"/>
              <a:t>19 </a:t>
            </a:r>
            <a:r>
              <a:rPr lang="th-TH" sz="2600" b="1" dirty="0"/>
              <a:t>ทำให้ครัวเรือนมีภาระหนี้เพิ่ม คนงานมีความเสี่ยงที่จะเจอภาระหนี้จากการทำ </a:t>
            </a:r>
            <a:r>
              <a:rPr lang="en-US" sz="2600" b="1" dirty="0"/>
              <a:t>MoU </a:t>
            </a:r>
            <a:r>
              <a:rPr lang="th-TH" sz="2600" b="1" dirty="0"/>
              <a:t>เพิ่ม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/>
              <a:t>ในปี </a:t>
            </a:r>
            <a:r>
              <a:rPr lang="en-US" sz="2600" b="1" dirty="0"/>
              <a:t>2566 </a:t>
            </a:r>
            <a:r>
              <a:rPr lang="th-TH" sz="2600" b="1" dirty="0"/>
              <a:t>มีแรงงานจะต้องกลับไปดำเนินการนำเข้า </a:t>
            </a:r>
            <a:r>
              <a:rPr lang="en-US" sz="2600" b="1" dirty="0"/>
              <a:t>MoU </a:t>
            </a:r>
            <a:r>
              <a:rPr lang="th-TH" sz="2600" b="1" dirty="0"/>
              <a:t>เพิ่ม มากกว่า </a:t>
            </a:r>
            <a:r>
              <a:rPr lang="en-US" sz="2600" b="1" dirty="0"/>
              <a:t>5 </a:t>
            </a:r>
            <a:r>
              <a:rPr lang="th-TH" sz="2600" b="1" dirty="0"/>
              <a:t>แสนคน (ครบ </a:t>
            </a:r>
            <a:r>
              <a:rPr lang="en-US" sz="2600" b="1" dirty="0"/>
              <a:t>4 </a:t>
            </a:r>
            <a:r>
              <a:rPr lang="th-TH" sz="2600" b="1" dirty="0"/>
              <a:t>ปีและ </a:t>
            </a:r>
            <a:r>
              <a:rPr lang="en-US" sz="2600" b="1" dirty="0"/>
              <a:t>6 </a:t>
            </a:r>
            <a:r>
              <a:rPr lang="th-TH" sz="2600" b="1" dirty="0"/>
              <a:t>ปี)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/>
              <a:t>ทางเลือกในการเข้ามาทำงานถูกกฎหมายลดลง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/>
              <a:t>ปัจจัยความไม่ชัดเจนและมั่มคงของประเทศต้นทาง ทำให้การนำเข้าล่าช้า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/>
              <a:t>ความเสี่ยงที่เกิดจากการลักลอบเข้ามาทำงานมีเพิ่มมากขึ้นมากกว่าในรอบ </a:t>
            </a:r>
            <a:r>
              <a:rPr lang="en-US" sz="2600" b="1" dirty="0"/>
              <a:t>10 </a:t>
            </a:r>
            <a:r>
              <a:rPr lang="th-TH" sz="2600" b="1" dirty="0"/>
              <a:t>ปีผ่านมา</a:t>
            </a:r>
          </a:p>
          <a:p>
            <a:r>
              <a:rPr lang="th-TH" sz="2600" b="1" u="sng" dirty="0"/>
              <a:t>โจทย์ร่วมคือ </a:t>
            </a:r>
            <a:r>
              <a:rPr lang="th-TH" sz="2600" b="1" dirty="0"/>
              <a:t>ทบทวน </a:t>
            </a:r>
            <a:r>
              <a:rPr lang="en-US" sz="2600" b="1" dirty="0"/>
              <a:t>MoU</a:t>
            </a:r>
            <a:r>
              <a:rPr lang="th-TH" sz="2600" b="1" dirty="0"/>
              <a:t> กระบวนการและกฎหมาย</a:t>
            </a:r>
          </a:p>
        </p:txBody>
      </p:sp>
    </p:spTree>
    <p:extLst>
      <p:ext uri="{BB962C8B-B14F-4D97-AF65-F5344CB8AC3E}">
        <p14:creationId xmlns:p14="http://schemas.microsoft.com/office/powerpoint/2010/main" val="29354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5601"/>
            <a:ext cx="11573197" cy="1018155"/>
          </a:xfrm>
        </p:spPr>
        <p:txBody>
          <a:bodyPr>
            <a:normAutofit fontScale="77500" lnSpcReduction="20000"/>
          </a:bodyPr>
          <a:lstStyle/>
          <a:p>
            <a:r>
              <a:rPr lang="th-TH" b="1" dirty="0"/>
              <a:t>สรุปสถานการณ์การบริหารจัดการแรงงานข้ามชาติ</a:t>
            </a:r>
            <a:endParaRPr lang="en-US" b="1" dirty="0"/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84042521-0471-452F-BF1A-537E12652749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4" name="Round Same Side Corner Rectangle 50">
              <a:extLst>
                <a:ext uri="{FF2B5EF4-FFF2-40B4-BE49-F238E27FC236}">
                  <a16:creationId xmlns:a16="http://schemas.microsoft.com/office/drawing/2014/main" id="{8A03C538-F71F-4BF0-A54C-C6455A1389DC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 Single Corner Rectangle 51">
              <a:extLst>
                <a:ext uri="{FF2B5EF4-FFF2-40B4-BE49-F238E27FC236}">
                  <a16:creationId xmlns:a16="http://schemas.microsoft.com/office/drawing/2014/main" id="{2A813AD8-5B75-43B5-B7DB-A7D474EEA82B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6" name="Round Single Corner Rectangle 52">
              <a:extLst>
                <a:ext uri="{FF2B5EF4-FFF2-40B4-BE49-F238E27FC236}">
                  <a16:creationId xmlns:a16="http://schemas.microsoft.com/office/drawing/2014/main" id="{7A1F976B-7BE1-4648-8AFC-4A2E478F405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ingle Corner Rectangle 53">
              <a:extLst>
                <a:ext uri="{FF2B5EF4-FFF2-40B4-BE49-F238E27FC236}">
                  <a16:creationId xmlns:a16="http://schemas.microsoft.com/office/drawing/2014/main" id="{757AD132-7F49-4455-B812-65DFE81FBC99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ight Arrow 54">
              <a:extLst>
                <a:ext uri="{FF2B5EF4-FFF2-40B4-BE49-F238E27FC236}">
                  <a16:creationId xmlns:a16="http://schemas.microsoft.com/office/drawing/2014/main" id="{42A6BB4E-B799-49CA-86B3-39542CD6ABC0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F26DE7E9-F076-440A-AD6B-0722F1C83932}"/>
              </a:ext>
            </a:extLst>
          </p:cNvPr>
          <p:cNvGrpSpPr/>
          <p:nvPr/>
        </p:nvGrpSpPr>
        <p:grpSpPr>
          <a:xfrm>
            <a:off x="7870056" y="4845804"/>
            <a:ext cx="3701458" cy="1977589"/>
            <a:chOff x="910640" y="3154811"/>
            <a:chExt cx="2485286" cy="19775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8A049E-1DCE-45DA-B289-84DD7361B522}"/>
                </a:ext>
              </a:extLst>
            </p:cNvPr>
            <p:cNvSpPr txBox="1"/>
            <p:nvPr/>
          </p:nvSpPr>
          <p:spPr>
            <a:xfrm>
              <a:off x="947654" y="3154811"/>
              <a:ext cx="2448272" cy="437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การนำเข้ายังไม่ใช่ทางออก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3BF7B-D6F4-48EA-A737-3B4F923B7AB4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MoU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ยังไม่เป็นทางออกในการเข้ามาทำงานอย่างถูกกฎหมาย แปรผันไปตามสถานการณ์ในประเทศต้นทาง ไม่สามารถควบคุมการแสวงหาประโยชน์ในการนำเข้าได้ กลายเป็นภาระทางการเงินของแรงงานและครอบครัว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563C1821-4DD3-4B79-8F36-8788A3DD0364}"/>
              </a:ext>
            </a:extLst>
          </p:cNvPr>
          <p:cNvGrpSpPr/>
          <p:nvPr/>
        </p:nvGrpSpPr>
        <p:grpSpPr>
          <a:xfrm>
            <a:off x="703233" y="4890295"/>
            <a:ext cx="3605178" cy="1933098"/>
            <a:chOff x="1126664" y="3199302"/>
            <a:chExt cx="2232248" cy="19330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1FA526-FAFD-4DDA-AEA1-C5E4B30262CE}"/>
                </a:ext>
              </a:extLst>
            </p:cNvPr>
            <p:cNvSpPr txBox="1"/>
            <p:nvPr/>
          </p:nvSpPr>
          <p:spPr>
            <a:xfrm>
              <a:off x="1126664" y="3199302"/>
              <a:ext cx="2232248" cy="437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ระบบการจัดการสร้างภาระ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A58991-DAE7-48B4-B0B3-FE27E954C7B0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การนำนโยบายไปปฏิบัติยังสร้างภาระ ระบบการดำเนินการยังไม่เอื้อกับแรงงานและนายจ้าง สร้างขั้นตอนและแนวปฏิบัติที่เอื้อนายหน้า เพิ่มภาระค่าใช้จ่าย ระบบราชการกลายเป็นอุปส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รรคในการจัดการ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ผลักแรงงานให้หลุดระบบ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1">
            <a:extLst>
              <a:ext uri="{FF2B5EF4-FFF2-40B4-BE49-F238E27FC236}">
                <a16:creationId xmlns:a16="http://schemas.microsoft.com/office/drawing/2014/main" id="{F2B454DA-5360-4727-8EAB-3BC993F3CABC}"/>
              </a:ext>
            </a:extLst>
          </p:cNvPr>
          <p:cNvGrpSpPr/>
          <p:nvPr/>
        </p:nvGrpSpPr>
        <p:grpSpPr>
          <a:xfrm>
            <a:off x="192095" y="1782745"/>
            <a:ext cx="3869857" cy="1329856"/>
            <a:chOff x="1126664" y="3199302"/>
            <a:chExt cx="2232248" cy="13298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31E0B7-2A4F-4723-BE43-37E4E56B39A2}"/>
                </a:ext>
              </a:extLst>
            </p:cNvPr>
            <p:cNvSpPr txBox="1"/>
            <p:nvPr/>
          </p:nvSpPr>
          <p:spPr>
            <a:xfrm>
              <a:off x="1126664" y="3199302"/>
              <a:ext cx="2232248" cy="437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ขาดยุทธศาสร์ระยะยาว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A0CA4-BEB8-4ED3-9BCC-66E6ECBB56F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เน้นแก้ปัญหาเฉพาะหน้า ขยายเวลา เปิดจดใหม่ ไร้ทิศทาง  สร้างความสับสน ประเมินผลระยะยาวไม่ได้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67F80BA9-04C4-4D9F-BBB5-A88FB952E18A}"/>
              </a:ext>
            </a:extLst>
          </p:cNvPr>
          <p:cNvGrpSpPr/>
          <p:nvPr/>
        </p:nvGrpSpPr>
        <p:grpSpPr>
          <a:xfrm>
            <a:off x="4377230" y="1282326"/>
            <a:ext cx="3456844" cy="1631477"/>
            <a:chOff x="1126664" y="3199302"/>
            <a:chExt cx="2232248" cy="16314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A9AB4D-12A9-4D56-B88E-EB30ED1D49CA}"/>
                </a:ext>
              </a:extLst>
            </p:cNvPr>
            <p:cNvSpPr txBox="1"/>
            <p:nvPr/>
          </p:nvSpPr>
          <p:spPr>
            <a:xfrm>
              <a:off x="1126664" y="3199302"/>
              <a:ext cx="2232248" cy="437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ประสานต้นทางไม่ได้ แก้ภายในล่าช้า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F56F1-815E-4570-AAB1-7DCCCAF36158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129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ยังอยุ่ในวังวนการประสานงานที่ไม่ราบรื่นชัดเจนกับประเทศต้นทาง สร้างภาระเรื่องหนังสือเดินทางให้แรงงาน ไม่กล้าตัดสินใจดำเนินการเอง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6DC8ACB3-54E6-4B06-AE32-A929BCF6F0B9}"/>
              </a:ext>
            </a:extLst>
          </p:cNvPr>
          <p:cNvGrpSpPr/>
          <p:nvPr/>
        </p:nvGrpSpPr>
        <p:grpSpPr>
          <a:xfrm>
            <a:off x="8266958" y="1195189"/>
            <a:ext cx="3825548" cy="1502210"/>
            <a:chOff x="910640" y="3026948"/>
            <a:chExt cx="2448272" cy="15022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88CC2-B172-4AE4-BD8A-BFA44581B134}"/>
                </a:ext>
              </a:extLst>
            </p:cNvPr>
            <p:cNvSpPr txBox="1"/>
            <p:nvPr/>
          </p:nvSpPr>
          <p:spPr>
            <a:xfrm>
              <a:off x="910640" y="3026948"/>
              <a:ext cx="2448272" cy="7817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รวมศูนย์อำนาจ ปิดโอกาสทางเลือกอื่น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84557B-B106-4B80-849F-18D4825BCEAC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การจัดการยังรวมศูนย์อำนาจที่ส่วนกลางและราชการ การมุ่งไปที่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MoU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ทำให้ทางเลิอกอื่น ๆ ถูกปิด แรงงานมีแนวโน้มผิดกฎหมายเพิ่ม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3608599" y="3679251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F2BE3-00A2-43AA-BAB9-B3B953A8DD4B}"/>
              </a:ext>
            </a:extLst>
          </p:cNvPr>
          <p:cNvSpPr txBox="1"/>
          <p:nvPr/>
        </p:nvSpPr>
        <p:spPr>
          <a:xfrm>
            <a:off x="4617186" y="4640449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8B46D-25C7-40C9-BF42-27773BA0B01B}"/>
              </a:ext>
            </a:extLst>
          </p:cNvPr>
          <p:cNvSpPr txBox="1"/>
          <p:nvPr/>
        </p:nvSpPr>
        <p:spPr>
          <a:xfrm>
            <a:off x="5625773" y="3645523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8222C-61DC-470C-82EF-9EEF9AA7F04A}"/>
              </a:ext>
            </a:extLst>
          </p:cNvPr>
          <p:cNvSpPr txBox="1"/>
          <p:nvPr/>
        </p:nvSpPr>
        <p:spPr>
          <a:xfrm>
            <a:off x="6634360" y="4689902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63014-8D1E-4E70-B6AA-29F43B2E16CD}"/>
              </a:ext>
            </a:extLst>
          </p:cNvPr>
          <p:cNvSpPr txBox="1"/>
          <p:nvPr/>
        </p:nvSpPr>
        <p:spPr>
          <a:xfrm>
            <a:off x="7642945" y="3677598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ABDCE3BB-75BB-4558-A121-A5E40131D417}"/>
              </a:ext>
            </a:extLst>
          </p:cNvPr>
          <p:cNvSpPr/>
          <p:nvPr/>
        </p:nvSpPr>
        <p:spPr>
          <a:xfrm>
            <a:off x="3880973" y="32695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F1FA1E8C-9967-4881-A3B3-BB87493A4230}"/>
              </a:ext>
            </a:extLst>
          </p:cNvPr>
          <p:cNvSpPr/>
          <p:nvPr/>
        </p:nvSpPr>
        <p:spPr>
          <a:xfrm>
            <a:off x="4892310" y="419075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04612299-6526-40BF-AE10-968475A57D6C}"/>
              </a:ext>
            </a:extLst>
          </p:cNvPr>
          <p:cNvSpPr/>
          <p:nvPr/>
        </p:nvSpPr>
        <p:spPr>
          <a:xfrm>
            <a:off x="5872498" y="323737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925297C5-E350-4B51-B531-0937BF66A625}"/>
              </a:ext>
            </a:extLst>
          </p:cNvPr>
          <p:cNvSpPr>
            <a:spLocks noChangeAspect="1"/>
          </p:cNvSpPr>
          <p:nvPr/>
        </p:nvSpPr>
        <p:spPr>
          <a:xfrm>
            <a:off x="6851491" y="432327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682C9B9F-5C32-4525-B254-372517D8C901}"/>
              </a:ext>
            </a:extLst>
          </p:cNvPr>
          <p:cNvSpPr/>
          <p:nvPr/>
        </p:nvSpPr>
        <p:spPr>
          <a:xfrm>
            <a:off x="7907624" y="3255391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86138"/>
            <a:ext cx="12191999" cy="120091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</a:rPr>
              <a:t>การดำเนินการของ </a:t>
            </a:r>
            <a:r>
              <a:rPr lang="en-US" sz="4800" b="1" dirty="0">
                <a:solidFill>
                  <a:schemeClr val="bg1"/>
                </a:solidFill>
              </a:rPr>
              <a:t>MWG </a:t>
            </a:r>
            <a:r>
              <a:rPr lang="th-TH" sz="4800" b="1" dirty="0">
                <a:solidFill>
                  <a:schemeClr val="bg1"/>
                </a:solidFill>
              </a:rPr>
              <a:t>ในปี </a:t>
            </a:r>
            <a:r>
              <a:rPr lang="en-US" sz="4800" b="1" dirty="0">
                <a:solidFill>
                  <a:schemeClr val="bg1"/>
                </a:solidFill>
              </a:rPr>
              <a:t>2565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301C466F-667E-471C-8151-5A9B422124F7}"/>
              </a:ext>
            </a:extLst>
          </p:cNvPr>
          <p:cNvGrpSpPr/>
          <p:nvPr/>
        </p:nvGrpSpPr>
        <p:grpSpPr>
          <a:xfrm>
            <a:off x="4480871" y="1830372"/>
            <a:ext cx="3230267" cy="4202040"/>
            <a:chOff x="4511824" y="1879009"/>
            <a:chExt cx="3044540" cy="39604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825BEB-85D6-45E2-9200-0EEC688CB143}"/>
                </a:ext>
              </a:extLst>
            </p:cNvPr>
            <p:cNvGrpSpPr/>
            <p:nvPr/>
          </p:nvGrpSpPr>
          <p:grpSpPr>
            <a:xfrm>
              <a:off x="4511824" y="2628856"/>
              <a:ext cx="3044540" cy="3210593"/>
              <a:chOff x="2987824" y="2139745"/>
              <a:chExt cx="3044540" cy="3210593"/>
            </a:xfrm>
          </p:grpSpPr>
          <p:sp>
            <p:nvSpPr>
              <p:cNvPr id="23" name="Rounded Rectangle 7">
                <a:extLst>
                  <a:ext uri="{FF2B5EF4-FFF2-40B4-BE49-F238E27FC236}">
                    <a16:creationId xmlns:a16="http://schemas.microsoft.com/office/drawing/2014/main" id="{4E3E0C8A-32C3-4C8E-9597-325D5DF70B92}"/>
                  </a:ext>
                </a:extLst>
              </p:cNvPr>
              <p:cNvSpPr/>
              <p:nvPr/>
            </p:nvSpPr>
            <p:spPr>
              <a:xfrm flipH="1">
                <a:off x="2987824" y="2139745"/>
                <a:ext cx="3044540" cy="3210593"/>
              </a:xfrm>
              <a:custGeom>
                <a:avLst/>
                <a:gdLst/>
                <a:ahLst/>
                <a:cxnLst/>
                <a:rect l="l" t="t" r="r" b="b"/>
                <a:pathLst>
                  <a:path w="3044540" h="3210593">
                    <a:moveTo>
                      <a:pt x="1861922" y="0"/>
                    </a:moveTo>
                    <a:lnTo>
                      <a:pt x="1526583" y="0"/>
                    </a:lnTo>
                    <a:lnTo>
                      <a:pt x="1517957" y="0"/>
                    </a:lnTo>
                    <a:lnTo>
                      <a:pt x="1182618" y="0"/>
                    </a:lnTo>
                    <a:cubicBezTo>
                      <a:pt x="1115834" y="0"/>
                      <a:pt x="1061694" y="54140"/>
                      <a:pt x="1061694" y="120924"/>
                    </a:cubicBezTo>
                    <a:lnTo>
                      <a:pt x="1061694" y="124522"/>
                    </a:lnTo>
                    <a:cubicBezTo>
                      <a:pt x="1061694" y="186217"/>
                      <a:pt x="1107897" y="237121"/>
                      <a:pt x="1167844" y="242463"/>
                    </a:cubicBezTo>
                    <a:lnTo>
                      <a:pt x="1167844" y="1151605"/>
                    </a:lnTo>
                    <a:cubicBezTo>
                      <a:pt x="665968" y="1729560"/>
                      <a:pt x="-318989" y="2600813"/>
                      <a:pt x="102162" y="2997613"/>
                    </a:cubicBezTo>
                    <a:cubicBezTo>
                      <a:pt x="257144" y="3143634"/>
                      <a:pt x="884398" y="3212712"/>
                      <a:pt x="1517957" y="3210508"/>
                    </a:cubicBezTo>
                    <a:lnTo>
                      <a:pt x="1517957" y="3210593"/>
                    </a:lnTo>
                    <a:lnTo>
                      <a:pt x="1522270" y="3210551"/>
                    </a:lnTo>
                    <a:lnTo>
                      <a:pt x="1526583" y="3210593"/>
                    </a:lnTo>
                    <a:lnTo>
                      <a:pt x="1526583" y="3210508"/>
                    </a:lnTo>
                    <a:cubicBezTo>
                      <a:pt x="2160143" y="3212712"/>
                      <a:pt x="2787396" y="3143634"/>
                      <a:pt x="2942378" y="2997613"/>
                    </a:cubicBezTo>
                    <a:cubicBezTo>
                      <a:pt x="3363529" y="2600813"/>
                      <a:pt x="2378572" y="1729560"/>
                      <a:pt x="1876696" y="1151605"/>
                    </a:cubicBezTo>
                    <a:lnTo>
                      <a:pt x="1876696" y="242463"/>
                    </a:lnTo>
                    <a:cubicBezTo>
                      <a:pt x="1936643" y="237121"/>
                      <a:pt x="1982846" y="186217"/>
                      <a:pt x="1982846" y="124522"/>
                    </a:cubicBezTo>
                    <a:lnTo>
                      <a:pt x="1982846" y="120924"/>
                    </a:lnTo>
                    <a:cubicBezTo>
                      <a:pt x="1982846" y="54140"/>
                      <a:pt x="1928706" y="0"/>
                      <a:pt x="1861922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D1FF80-D206-4504-A83A-4CE204BE7762}"/>
                  </a:ext>
                </a:extLst>
              </p:cNvPr>
              <p:cNvGrpSpPr/>
              <p:nvPr/>
            </p:nvGrpSpPr>
            <p:grpSpPr>
              <a:xfrm>
                <a:off x="3135495" y="3702934"/>
                <a:ext cx="2766449" cy="1584000"/>
                <a:chOff x="6383239" y="4110399"/>
                <a:chExt cx="2766449" cy="1584000"/>
              </a:xfrm>
            </p:grpSpPr>
            <p:sp>
              <p:nvSpPr>
                <p:cNvPr id="25" name="Rounded Rectangle 7">
                  <a:extLst>
                    <a:ext uri="{FF2B5EF4-FFF2-40B4-BE49-F238E27FC236}">
                      <a16:creationId xmlns:a16="http://schemas.microsoft.com/office/drawing/2014/main" id="{4EC64218-EABA-458B-A289-1FA12DC79DB8}"/>
                    </a:ext>
                  </a:extLst>
                </p:cNvPr>
                <p:cNvSpPr/>
                <p:nvPr/>
              </p:nvSpPr>
              <p:spPr>
                <a:xfrm flipH="1">
                  <a:off x="6383239" y="4110399"/>
                  <a:ext cx="2766449" cy="15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540" h="1696108">
                      <a:moveTo>
                        <a:pt x="2208461" y="0"/>
                      </a:moveTo>
                      <a:lnTo>
                        <a:pt x="836080" y="0"/>
                      </a:lnTo>
                      <a:cubicBezTo>
                        <a:pt x="337493" y="534424"/>
                        <a:pt x="-237513" y="1163094"/>
                        <a:pt x="102162" y="1483128"/>
                      </a:cubicBezTo>
                      <a:cubicBezTo>
                        <a:pt x="257144" y="1629149"/>
                        <a:pt x="884398" y="1698227"/>
                        <a:pt x="1517957" y="1696023"/>
                      </a:cubicBezTo>
                      <a:lnTo>
                        <a:pt x="1517957" y="1696108"/>
                      </a:lnTo>
                      <a:lnTo>
                        <a:pt x="1522270" y="1696066"/>
                      </a:lnTo>
                      <a:lnTo>
                        <a:pt x="1526583" y="1696108"/>
                      </a:lnTo>
                      <a:lnTo>
                        <a:pt x="1526583" y="1696023"/>
                      </a:lnTo>
                      <a:cubicBezTo>
                        <a:pt x="2160143" y="1698227"/>
                        <a:pt x="2787396" y="1629149"/>
                        <a:pt x="2942378" y="1483128"/>
                      </a:cubicBezTo>
                      <a:cubicBezTo>
                        <a:pt x="3282053" y="1163093"/>
                        <a:pt x="2707047" y="534424"/>
                        <a:pt x="22084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Rounded Rectangle 7">
                  <a:extLst>
                    <a:ext uri="{FF2B5EF4-FFF2-40B4-BE49-F238E27FC236}">
                      <a16:creationId xmlns:a16="http://schemas.microsoft.com/office/drawing/2014/main" id="{79F205F8-4A58-41E1-B084-2FE5155A77B6}"/>
                    </a:ext>
                  </a:extLst>
                </p:cNvPr>
                <p:cNvSpPr/>
                <p:nvPr/>
              </p:nvSpPr>
              <p:spPr>
                <a:xfrm flipH="1">
                  <a:off x="6383335" y="4110399"/>
                  <a:ext cx="2766256" cy="11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256" h="1188000">
                      <a:moveTo>
                        <a:pt x="2006642" y="0"/>
                      </a:moveTo>
                      <a:lnTo>
                        <a:pt x="759616" y="0"/>
                      </a:lnTo>
                      <a:cubicBezTo>
                        <a:pt x="391919" y="405075"/>
                        <a:pt x="-21518" y="868128"/>
                        <a:pt x="872" y="1188000"/>
                      </a:cubicBezTo>
                      <a:lnTo>
                        <a:pt x="2765385" y="1188000"/>
                      </a:lnTo>
                      <a:cubicBezTo>
                        <a:pt x="2787776" y="868128"/>
                        <a:pt x="2374339" y="405075"/>
                        <a:pt x="20066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ounded Rectangle 7">
                  <a:extLst>
                    <a:ext uri="{FF2B5EF4-FFF2-40B4-BE49-F238E27FC236}">
                      <a16:creationId xmlns:a16="http://schemas.microsoft.com/office/drawing/2014/main" id="{C721B7D2-D896-460C-8950-925CDFDEE130}"/>
                    </a:ext>
                  </a:extLst>
                </p:cNvPr>
                <p:cNvSpPr/>
                <p:nvPr/>
              </p:nvSpPr>
              <p:spPr>
                <a:xfrm flipH="1">
                  <a:off x="6510226" y="4110399"/>
                  <a:ext cx="2512475" cy="7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475" h="792000">
                      <a:moveTo>
                        <a:pt x="1879751" y="0"/>
                      </a:moveTo>
                      <a:lnTo>
                        <a:pt x="632725" y="0"/>
                      </a:lnTo>
                      <a:cubicBezTo>
                        <a:pt x="398817" y="257686"/>
                        <a:pt x="146400" y="538833"/>
                        <a:pt x="0" y="792000"/>
                      </a:cubicBezTo>
                      <a:lnTo>
                        <a:pt x="2512475" y="792000"/>
                      </a:lnTo>
                      <a:cubicBezTo>
                        <a:pt x="2366076" y="538833"/>
                        <a:pt x="2113659" y="257686"/>
                        <a:pt x="1879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ounded Rectangle 7">
                  <a:extLst>
                    <a:ext uri="{FF2B5EF4-FFF2-40B4-BE49-F238E27FC236}">
                      <a16:creationId xmlns:a16="http://schemas.microsoft.com/office/drawing/2014/main" id="{581D1E4D-7290-43E5-A0DD-3818A8C3B309}"/>
                    </a:ext>
                  </a:extLst>
                </p:cNvPr>
                <p:cNvSpPr/>
                <p:nvPr/>
              </p:nvSpPr>
              <p:spPr>
                <a:xfrm flipH="1">
                  <a:off x="6795509" y="4110399"/>
                  <a:ext cx="1941908" cy="3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908" h="396000">
                      <a:moveTo>
                        <a:pt x="1594467" y="0"/>
                      </a:moveTo>
                      <a:lnTo>
                        <a:pt x="347441" y="0"/>
                      </a:lnTo>
                      <a:cubicBezTo>
                        <a:pt x="231031" y="128244"/>
                        <a:pt x="110036" y="262299"/>
                        <a:pt x="0" y="396000"/>
                      </a:cubicBezTo>
                      <a:lnTo>
                        <a:pt x="1941908" y="396000"/>
                      </a:lnTo>
                      <a:cubicBezTo>
                        <a:pt x="1831872" y="262299"/>
                        <a:pt x="1710877" y="128244"/>
                        <a:pt x="15944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9D4E3E2-E762-4902-A472-D33F75A9E6D9}"/>
                </a:ext>
              </a:extLst>
            </p:cNvPr>
            <p:cNvSpPr/>
            <p:nvPr/>
          </p:nvSpPr>
          <p:spPr>
            <a:xfrm>
              <a:off x="6240016" y="542657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A4DA8D-188A-41EA-A3C3-84126FFB90A6}"/>
                </a:ext>
              </a:extLst>
            </p:cNvPr>
            <p:cNvSpPr/>
            <p:nvPr/>
          </p:nvSpPr>
          <p:spPr>
            <a:xfrm>
              <a:off x="6194417" y="4994314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3560F3-7E17-4EDB-A607-83D3E0847554}"/>
                </a:ext>
              </a:extLst>
            </p:cNvPr>
            <p:cNvSpPr/>
            <p:nvPr/>
          </p:nvSpPr>
          <p:spPr>
            <a:xfrm>
              <a:off x="6148817" y="4562053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1F8207-E644-442D-BB21-1E4C89E8249E}"/>
                </a:ext>
              </a:extLst>
            </p:cNvPr>
            <p:cNvSpPr/>
            <p:nvPr/>
          </p:nvSpPr>
          <p:spPr>
            <a:xfrm>
              <a:off x="5620495" y="4708260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913D37-0B44-4A2C-9FA7-833F1E663D28}"/>
                </a:ext>
              </a:extLst>
            </p:cNvPr>
            <p:cNvSpPr/>
            <p:nvPr/>
          </p:nvSpPr>
          <p:spPr>
            <a:xfrm>
              <a:off x="5901133" y="433628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C67086-5D2A-4EE3-9CC8-725BF6323D4C}"/>
                </a:ext>
              </a:extLst>
            </p:cNvPr>
            <p:cNvSpPr/>
            <p:nvPr/>
          </p:nvSpPr>
          <p:spPr>
            <a:xfrm>
              <a:off x="6436617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03B077-C16E-4863-9313-B6883B4C7E54}"/>
                </a:ext>
              </a:extLst>
            </p:cNvPr>
            <p:cNvSpPr/>
            <p:nvPr/>
          </p:nvSpPr>
          <p:spPr>
            <a:xfrm>
              <a:off x="5436663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A4F088-DA26-4131-90BC-FAA094B55914}"/>
                </a:ext>
              </a:extLst>
            </p:cNvPr>
            <p:cNvSpPr/>
            <p:nvPr/>
          </p:nvSpPr>
          <p:spPr>
            <a:xfrm>
              <a:off x="5926580" y="492911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410394-57EA-4738-B7FE-9E54478FC674}"/>
                </a:ext>
              </a:extLst>
            </p:cNvPr>
            <p:cNvSpPr/>
            <p:nvPr/>
          </p:nvSpPr>
          <p:spPr>
            <a:xfrm>
              <a:off x="5836094" y="3763096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8AF88-493E-4257-B16C-A935DE841099}"/>
                </a:ext>
              </a:extLst>
            </p:cNvPr>
            <p:cNvSpPr/>
            <p:nvPr/>
          </p:nvSpPr>
          <p:spPr>
            <a:xfrm>
              <a:off x="6008648" y="3448593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E80713-4E97-4178-AAC6-ED019302DF6F}"/>
                </a:ext>
              </a:extLst>
            </p:cNvPr>
            <p:cNvSpPr/>
            <p:nvPr/>
          </p:nvSpPr>
          <p:spPr>
            <a:xfrm>
              <a:off x="5879977" y="1879009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97C732-5651-40D3-BB23-45EEDDC162E6}"/>
                </a:ext>
              </a:extLst>
            </p:cNvPr>
            <p:cNvSpPr/>
            <p:nvPr/>
          </p:nvSpPr>
          <p:spPr>
            <a:xfrm>
              <a:off x="6121923" y="3912872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A3BD58-0CD5-42B6-9717-33A2552E90C1}"/>
                </a:ext>
              </a:extLst>
            </p:cNvPr>
            <p:cNvSpPr/>
            <p:nvPr/>
          </p:nvSpPr>
          <p:spPr>
            <a:xfrm>
              <a:off x="5847837" y="3140594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350D59-C843-43CE-BB47-136BE912CC17}"/>
                </a:ext>
              </a:extLst>
            </p:cNvPr>
            <p:cNvSpPr/>
            <p:nvPr/>
          </p:nvSpPr>
          <p:spPr>
            <a:xfrm>
              <a:off x="6107885" y="2720683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A29EC7F-73A6-4B98-A638-D00432F02ED8}"/>
                </a:ext>
              </a:extLst>
            </p:cNvPr>
            <p:cNvSpPr/>
            <p:nvPr/>
          </p:nvSpPr>
          <p:spPr>
            <a:xfrm>
              <a:off x="5847837" y="233227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0D21-BFF2-4D38-9B6F-176E04794324}"/>
                </a:ext>
              </a:extLst>
            </p:cNvPr>
            <p:cNvSpPr/>
            <p:nvPr/>
          </p:nvSpPr>
          <p:spPr>
            <a:xfrm>
              <a:off x="6096000" y="202302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799DA1-B78E-4241-B25F-BB5238949E72}"/>
                </a:ext>
              </a:extLst>
            </p:cNvPr>
            <p:cNvSpPr/>
            <p:nvPr/>
          </p:nvSpPr>
          <p:spPr>
            <a:xfrm>
              <a:off x="6152664" y="2383065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5DF85A-53B6-40E3-927D-FCD3D69EBD98}"/>
                </a:ext>
              </a:extLst>
            </p:cNvPr>
            <p:cNvSpPr/>
            <p:nvPr/>
          </p:nvSpPr>
          <p:spPr>
            <a:xfrm>
              <a:off x="5807969" y="2799768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DFDC72-928D-4CEB-A701-6164EA1A8887}"/>
              </a:ext>
            </a:extLst>
          </p:cNvPr>
          <p:cNvGrpSpPr/>
          <p:nvPr/>
        </p:nvGrpSpPr>
        <p:grpSpPr>
          <a:xfrm>
            <a:off x="7457227" y="2187830"/>
            <a:ext cx="4136058" cy="1354217"/>
            <a:chOff x="2551706" y="4203292"/>
            <a:chExt cx="1403938" cy="13542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D03E53-BDF9-4291-B630-418B4EF7387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ประสานกับสมาชิก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MWG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เพื่อให้เกิดการช่วยเหลือคุ้มครองแรงงานข้ามชาติที่ประสบปัญหาการถูกละเมิดตามกฎหมาย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3104A-806A-4505-9298-DE05012C24CB}"/>
                </a:ext>
              </a:extLst>
            </p:cNvPr>
            <p:cNvSpPr txBox="1"/>
            <p:nvPr/>
          </p:nvSpPr>
          <p:spPr>
            <a:xfrm>
              <a:off x="2551706" y="4203292"/>
              <a:ext cx="1403938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สนับและช่วยเหลือด้านกฎหมาย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9EBF8E-40C6-4528-B9D0-0AB7FE255295}"/>
              </a:ext>
            </a:extLst>
          </p:cNvPr>
          <p:cNvGrpSpPr/>
          <p:nvPr/>
        </p:nvGrpSpPr>
        <p:grpSpPr>
          <a:xfrm>
            <a:off x="563792" y="1685480"/>
            <a:ext cx="4243412" cy="1367842"/>
            <a:chOff x="2540056" y="4189667"/>
            <a:chExt cx="1415588" cy="13678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2D6BEB-612E-4966-AD19-C80AE408D0A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ขับเคลื่อนเพื่อให้เกิดการเปลี่ยนแปลง แก้ไข และทำให้เกิดกฎหมาย และนโยบายที่เอื้อต่อการคุ้มครองสิทธิและพัฒนาคุณภาพชีวิตแรงงานข้ามชาติ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658B37-004D-4EE5-933B-60605A694C28}"/>
                </a:ext>
              </a:extLst>
            </p:cNvPr>
            <p:cNvSpPr txBox="1"/>
            <p:nvPr/>
          </p:nvSpPr>
          <p:spPr>
            <a:xfrm>
              <a:off x="2540056" y="4189667"/>
              <a:ext cx="1403938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ผลักดันกฎหมาย นโยบาย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7634E2-E776-4600-A264-6414DDF74338}"/>
              </a:ext>
            </a:extLst>
          </p:cNvPr>
          <p:cNvGrpSpPr/>
          <p:nvPr/>
        </p:nvGrpSpPr>
        <p:grpSpPr>
          <a:xfrm>
            <a:off x="598715" y="3374611"/>
            <a:ext cx="3741068" cy="1274195"/>
            <a:chOff x="2551706" y="4283314"/>
            <a:chExt cx="1403938" cy="127419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6D1E40-7120-46DC-BAC5-656654FB596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ร่วมกับสถานบันทางวิชาการ และสมาชิกเครือข่าย จัดเก็บข้อมูล ทำวิจัยในประเด็นแรงงานข้ามชาติ และเผยแพร่นำเสนอต่อฝ่ายนโยบาย และสาธารณะ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2F8828-0587-4CD8-AE78-6BA0DA33DD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พัฒนางานวิชาการด้านแรงงานข้ามชาติ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6BE8A8-DC85-4F03-A16B-9C02E51EA9BA}"/>
              </a:ext>
            </a:extLst>
          </p:cNvPr>
          <p:cNvGrpSpPr/>
          <p:nvPr/>
        </p:nvGrpSpPr>
        <p:grpSpPr>
          <a:xfrm>
            <a:off x="131290" y="4970097"/>
            <a:ext cx="3741068" cy="1429397"/>
            <a:chOff x="2551706" y="4283314"/>
            <a:chExt cx="1403938" cy="14293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6ADA56-E764-4B2F-ABEA-AEFFFB8E2D5F}"/>
                </a:ext>
              </a:extLst>
            </p:cNvPr>
            <p:cNvSpPr txBox="1"/>
            <p:nvPr/>
          </p:nvSpPr>
          <p:spPr>
            <a:xfrm>
              <a:off x="2551706" y="4715515"/>
              <a:ext cx="140393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ติดตามและตรวจสอบ ตลอดจนผลักดันให้มีการเปลี่ยนแปลงในการดำเนินการ และแนวทางปฏิบัติของหน่วยงานรัฐที่มีผลกระทบต่อแรงงานข้ามชาติ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F551D3-B7D2-4AD1-8C3C-6EB57531563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ติดตาม ตรวจสอบการดำเนินการของรัฐ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4529F2-2A05-4A67-AF32-3A2CD59CC65E}"/>
              </a:ext>
            </a:extLst>
          </p:cNvPr>
          <p:cNvGrpSpPr/>
          <p:nvPr/>
        </p:nvGrpSpPr>
        <p:grpSpPr>
          <a:xfrm>
            <a:off x="8049690" y="4373394"/>
            <a:ext cx="3837510" cy="1346797"/>
            <a:chOff x="2551706" y="4283314"/>
            <a:chExt cx="1403938" cy="13467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F77996-EDC6-44DC-A195-4B30A9233AA7}"/>
                </a:ext>
              </a:extLst>
            </p:cNvPr>
            <p:cNvSpPr txBox="1"/>
            <p:nvPr/>
          </p:nvSpPr>
          <p:spPr>
            <a:xfrm>
              <a:off x="2551706" y="4632915"/>
              <a:ext cx="140393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จัดอบรม ให้ความรู้พัฒนาศักยภาพในการวิเคราะห์ปัญหา ทักษะในการผลักดันนโยบาย และการทำความเข้าใจกับสื่อในประเด็นแรงงานข้ามชาติ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457EBE-6508-49A2-B5A4-B598DB3472B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พัฒนาศักยภาพขององค์ชุมชนและอื่น ๆ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45" y="56643"/>
            <a:ext cx="12108776" cy="913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งานวิชาการและผลักดันนโยบาย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53A42C63-F353-41C2-831B-E6BFF05A7218}"/>
              </a:ext>
            </a:extLst>
          </p:cNvPr>
          <p:cNvSpPr/>
          <p:nvPr/>
        </p:nvSpPr>
        <p:spPr>
          <a:xfrm>
            <a:off x="4388769" y="1794871"/>
            <a:ext cx="2484002" cy="3216063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214881" y="2675904"/>
                </a:moveTo>
                <a:cubicBezTo>
                  <a:pt x="161809" y="2675904"/>
                  <a:pt x="118785" y="2718928"/>
                  <a:pt x="118785" y="2772000"/>
                </a:cubicBezTo>
                <a:cubicBezTo>
                  <a:pt x="118785" y="2825072"/>
                  <a:pt x="161809" y="2868096"/>
                  <a:pt x="214881" y="2868096"/>
                </a:cubicBezTo>
                <a:cubicBezTo>
                  <a:pt x="267953" y="2868096"/>
                  <a:pt x="310977" y="2825072"/>
                  <a:pt x="310977" y="2772000"/>
                </a:cubicBezTo>
                <a:cubicBezTo>
                  <a:pt x="310977" y="2718928"/>
                  <a:pt x="267953" y="2675904"/>
                  <a:pt x="214881" y="2675904"/>
                </a:cubicBezTo>
                <a:close/>
                <a:moveTo>
                  <a:pt x="214881" y="2257909"/>
                </a:moveTo>
                <a:cubicBezTo>
                  <a:pt x="161809" y="2257909"/>
                  <a:pt x="118785" y="2300933"/>
                  <a:pt x="118785" y="2354005"/>
                </a:cubicBezTo>
                <a:cubicBezTo>
                  <a:pt x="118785" y="2407077"/>
                  <a:pt x="161809" y="2450101"/>
                  <a:pt x="214881" y="2450101"/>
                </a:cubicBezTo>
                <a:cubicBezTo>
                  <a:pt x="267953" y="2450101"/>
                  <a:pt x="310977" y="2407077"/>
                  <a:pt x="310977" y="2354005"/>
                </a:cubicBezTo>
                <a:cubicBezTo>
                  <a:pt x="310977" y="2300933"/>
                  <a:pt x="267953" y="2257909"/>
                  <a:pt x="214881" y="2257909"/>
                </a:cubicBezTo>
                <a:close/>
                <a:moveTo>
                  <a:pt x="214881" y="1839914"/>
                </a:moveTo>
                <a:cubicBezTo>
                  <a:pt x="161809" y="1839914"/>
                  <a:pt x="118785" y="1882938"/>
                  <a:pt x="118785" y="1936010"/>
                </a:cubicBezTo>
                <a:cubicBezTo>
                  <a:pt x="118785" y="1989082"/>
                  <a:pt x="161809" y="2032106"/>
                  <a:pt x="214881" y="2032106"/>
                </a:cubicBezTo>
                <a:cubicBezTo>
                  <a:pt x="267953" y="2032106"/>
                  <a:pt x="310977" y="1989082"/>
                  <a:pt x="310977" y="1936010"/>
                </a:cubicBezTo>
                <a:cubicBezTo>
                  <a:pt x="310977" y="1882938"/>
                  <a:pt x="267953" y="1839914"/>
                  <a:pt x="214881" y="1839914"/>
                </a:cubicBezTo>
                <a:close/>
                <a:moveTo>
                  <a:pt x="214881" y="1421919"/>
                </a:moveTo>
                <a:cubicBezTo>
                  <a:pt x="161809" y="1421919"/>
                  <a:pt x="118785" y="1464943"/>
                  <a:pt x="118785" y="1518015"/>
                </a:cubicBezTo>
                <a:cubicBezTo>
                  <a:pt x="118785" y="1571087"/>
                  <a:pt x="161809" y="1614111"/>
                  <a:pt x="214881" y="1614111"/>
                </a:cubicBezTo>
                <a:cubicBezTo>
                  <a:pt x="267953" y="1614111"/>
                  <a:pt x="310977" y="1571087"/>
                  <a:pt x="310977" y="1518015"/>
                </a:cubicBezTo>
                <a:cubicBezTo>
                  <a:pt x="310977" y="1464943"/>
                  <a:pt x="267953" y="1421919"/>
                  <a:pt x="214881" y="1421919"/>
                </a:cubicBezTo>
                <a:close/>
                <a:moveTo>
                  <a:pt x="214881" y="1003924"/>
                </a:moveTo>
                <a:cubicBezTo>
                  <a:pt x="161809" y="1003924"/>
                  <a:pt x="118785" y="1046948"/>
                  <a:pt x="118785" y="1100020"/>
                </a:cubicBezTo>
                <a:cubicBezTo>
                  <a:pt x="118785" y="1153092"/>
                  <a:pt x="161809" y="1196116"/>
                  <a:pt x="214881" y="1196116"/>
                </a:cubicBezTo>
                <a:cubicBezTo>
                  <a:pt x="267953" y="1196116"/>
                  <a:pt x="310977" y="1153092"/>
                  <a:pt x="310977" y="1100020"/>
                </a:cubicBezTo>
                <a:cubicBezTo>
                  <a:pt x="310977" y="1046948"/>
                  <a:pt x="267953" y="1003924"/>
                  <a:pt x="214881" y="1003924"/>
                </a:cubicBezTo>
                <a:close/>
                <a:moveTo>
                  <a:pt x="214881" y="585929"/>
                </a:moveTo>
                <a:cubicBezTo>
                  <a:pt x="161809" y="585929"/>
                  <a:pt x="118785" y="628953"/>
                  <a:pt x="118785" y="682025"/>
                </a:cubicBezTo>
                <a:cubicBezTo>
                  <a:pt x="118785" y="735097"/>
                  <a:pt x="161809" y="778121"/>
                  <a:pt x="214881" y="778121"/>
                </a:cubicBezTo>
                <a:cubicBezTo>
                  <a:pt x="267953" y="778121"/>
                  <a:pt x="310977" y="735097"/>
                  <a:pt x="310977" y="682025"/>
                </a:cubicBezTo>
                <a:cubicBezTo>
                  <a:pt x="310977" y="628953"/>
                  <a:pt x="267953" y="585929"/>
                  <a:pt x="214881" y="585929"/>
                </a:cubicBezTo>
                <a:close/>
                <a:moveTo>
                  <a:pt x="214881" y="167934"/>
                </a:moveTo>
                <a:cubicBezTo>
                  <a:pt x="161809" y="167934"/>
                  <a:pt x="118785" y="210958"/>
                  <a:pt x="118785" y="264030"/>
                </a:cubicBezTo>
                <a:cubicBezTo>
                  <a:pt x="118785" y="317102"/>
                  <a:pt x="161809" y="360126"/>
                  <a:pt x="214881" y="360126"/>
                </a:cubicBezTo>
                <a:cubicBezTo>
                  <a:pt x="267953" y="360126"/>
                  <a:pt x="310977" y="317102"/>
                  <a:pt x="310977" y="264030"/>
                </a:cubicBezTo>
                <a:cubicBezTo>
                  <a:pt x="310977" y="210958"/>
                  <a:pt x="267953" y="167934"/>
                  <a:pt x="214881" y="167934"/>
                </a:cubicBezTo>
                <a:close/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CF4FD-57BB-4BDA-BB41-137DA1670873}"/>
              </a:ext>
            </a:extLst>
          </p:cNvPr>
          <p:cNvGrpSpPr/>
          <p:nvPr/>
        </p:nvGrpSpPr>
        <p:grpSpPr>
          <a:xfrm>
            <a:off x="1521177" y="3921537"/>
            <a:ext cx="6690809" cy="2520675"/>
            <a:chOff x="1521177" y="3921537"/>
            <a:chExt cx="6690809" cy="2520675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id="{6E9F503C-C7DB-412B-82CB-07B014941892}"/>
                </a:ext>
              </a:extLst>
            </p:cNvPr>
            <p:cNvSpPr/>
            <p:nvPr/>
          </p:nvSpPr>
          <p:spPr>
            <a:xfrm flipH="1">
              <a:off x="1521177" y="602358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DAC3E2-30C7-406F-AC84-0286F3959AB3}"/>
                </a:ext>
              </a:extLst>
            </p:cNvPr>
            <p:cNvGrpSpPr/>
            <p:nvPr/>
          </p:nvGrpSpPr>
          <p:grpSpPr>
            <a:xfrm rot="2700000">
              <a:off x="5397067" y="1924558"/>
              <a:ext cx="817939" cy="4811898"/>
              <a:chOff x="6010272" y="2713784"/>
              <a:chExt cx="715173" cy="42073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4A3FA5E-B9CF-45B6-B04C-591C5EAC8AF0}"/>
                  </a:ext>
                </a:extLst>
              </p:cNvPr>
              <p:cNvGrpSpPr/>
              <p:nvPr/>
            </p:nvGrpSpPr>
            <p:grpSpPr>
              <a:xfrm>
                <a:off x="6010272" y="6136593"/>
                <a:ext cx="709526" cy="784525"/>
                <a:chOff x="2193351" y="5121188"/>
                <a:chExt cx="896767" cy="906320"/>
              </a:xfrm>
            </p:grpSpPr>
            <p:sp>
              <p:nvSpPr>
                <p:cNvPr id="19" name="Rectangle 8">
                  <a:extLst>
                    <a:ext uri="{FF2B5EF4-FFF2-40B4-BE49-F238E27FC236}">
                      <a16:creationId xmlns:a16="http://schemas.microsoft.com/office/drawing/2014/main" id="{60315477-6D82-499E-AABD-CE43825690AB}"/>
                    </a:ext>
                  </a:extLst>
                </p:cNvPr>
                <p:cNvSpPr/>
                <p:nvPr/>
              </p:nvSpPr>
              <p:spPr>
                <a:xfrm>
                  <a:off x="2193351" y="5127408"/>
                  <a:ext cx="896767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BACE5549-35FA-4739-9AED-1B06547AFFE2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351979AA-3E1F-4AD4-A079-471CC6A42C28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63E24784-723C-48C7-84C3-424A29D9A4C9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id="{1EE0F6F9-6339-46EF-9DC5-DA4E360D5E2C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C63B24-CFA6-4441-B0A8-65323CF457FC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07640" cy="3348900"/>
                <a:chOff x="6012160" y="2852936"/>
                <a:chExt cx="707640" cy="33489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17C75E5-CE08-46D4-8EDD-6DCB6A60B251}"/>
                    </a:ext>
                  </a:extLst>
                </p:cNvPr>
                <p:cNvGrpSpPr/>
                <p:nvPr/>
              </p:nvGrpSpPr>
              <p:grpSpPr>
                <a:xfrm>
                  <a:off x="6012160" y="5074485"/>
                  <a:ext cx="707640" cy="1127351"/>
                  <a:chOff x="6012160" y="5074485"/>
                  <a:chExt cx="707640" cy="1127351"/>
                </a:xfrm>
              </p:grpSpPr>
              <p:sp>
                <p:nvSpPr>
                  <p:cNvPr id="16" name="Rectangle 2">
                    <a:extLst>
                      <a:ext uri="{FF2B5EF4-FFF2-40B4-BE49-F238E27FC236}">
                        <a16:creationId xmlns:a16="http://schemas.microsoft.com/office/drawing/2014/main" id="{EE5C985F-3C08-4E51-B4E9-A0EBAE5BB26A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74486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" name="Rectangle 2">
                    <a:extLst>
                      <a:ext uri="{FF2B5EF4-FFF2-40B4-BE49-F238E27FC236}">
                        <a16:creationId xmlns:a16="http://schemas.microsoft.com/office/drawing/2014/main" id="{D9482157-AFC2-4C58-AF06-A125D70797B8}"/>
                      </a:ext>
                    </a:extLst>
                  </p:cNvPr>
                  <p:cNvSpPr/>
                  <p:nvPr/>
                </p:nvSpPr>
                <p:spPr>
                  <a:xfrm>
                    <a:off x="6249871" y="5074485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8" name="Rectangle 2">
                    <a:extLst>
                      <a:ext uri="{FF2B5EF4-FFF2-40B4-BE49-F238E27FC236}">
                        <a16:creationId xmlns:a16="http://schemas.microsoft.com/office/drawing/2014/main" id="{9D65716A-ED71-4E38-A03A-FC8F3777B396}"/>
                      </a:ext>
                    </a:extLst>
                  </p:cNvPr>
                  <p:cNvSpPr/>
                  <p:nvPr/>
                </p:nvSpPr>
                <p:spPr>
                  <a:xfrm>
                    <a:off x="6482200" y="5079873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39A9241-39E2-4272-B389-B34C14914D78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2237706"/>
                  <a:chOff x="6012160" y="2852936"/>
                  <a:chExt cx="707640" cy="223770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9099238-A69E-4AAB-B6D4-DC2D521D72F9}"/>
                      </a:ext>
                    </a:extLst>
                  </p:cNvPr>
                  <p:cNvSpPr/>
                  <p:nvPr/>
                </p:nvSpPr>
                <p:spPr>
                  <a:xfrm>
                    <a:off x="6482200" y="2858320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132AA088-2BD3-4D3D-9F5A-F17EAEA60043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A31FA620-5E20-4512-A102-15A956E44C9A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>
                      <a:ea typeface="+mj-ea"/>
                    </a:endParaRPr>
                  </a:p>
                </p:txBody>
              </p:sp>
            </p:grpSp>
          </p:grpSp>
          <p:sp>
            <p:nvSpPr>
              <p:cNvPr id="9" name="Hexagon 1">
                <a:extLst>
                  <a:ext uri="{FF2B5EF4-FFF2-40B4-BE49-F238E27FC236}">
                    <a16:creationId xmlns:a16="http://schemas.microsoft.com/office/drawing/2014/main" id="{E754CEF8-F9C6-4025-8427-503266392BE6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02EB5C-4BBD-471F-B760-0199148DE77A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sp>
        <p:nvSpPr>
          <p:cNvPr id="24" name="Rectangle 56">
            <a:extLst>
              <a:ext uri="{FF2B5EF4-FFF2-40B4-BE49-F238E27FC236}">
                <a16:creationId xmlns:a16="http://schemas.microsoft.com/office/drawing/2014/main" id="{E198698F-2F5E-4218-9AAA-F4565A3CF802}"/>
              </a:ext>
            </a:extLst>
          </p:cNvPr>
          <p:cNvSpPr/>
          <p:nvPr/>
        </p:nvSpPr>
        <p:spPr>
          <a:xfrm rot="10800000">
            <a:off x="5301793" y="3099058"/>
            <a:ext cx="2484002" cy="2984042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198155" y="398133"/>
                </a:moveTo>
                <a:cubicBezTo>
                  <a:pt x="251227" y="398133"/>
                  <a:pt x="294251" y="355109"/>
                  <a:pt x="294251" y="302037"/>
                </a:cubicBezTo>
                <a:cubicBezTo>
                  <a:pt x="294251" y="248965"/>
                  <a:pt x="251227" y="205941"/>
                  <a:pt x="198155" y="205941"/>
                </a:cubicBezTo>
                <a:cubicBezTo>
                  <a:pt x="145083" y="205941"/>
                  <a:pt x="102059" y="248965"/>
                  <a:pt x="102059" y="302037"/>
                </a:cubicBezTo>
                <a:cubicBezTo>
                  <a:pt x="102059" y="355109"/>
                  <a:pt x="145083" y="398133"/>
                  <a:pt x="198155" y="398133"/>
                </a:cubicBezTo>
                <a:close/>
                <a:moveTo>
                  <a:pt x="198155" y="816128"/>
                </a:moveTo>
                <a:cubicBezTo>
                  <a:pt x="251227" y="816128"/>
                  <a:pt x="294251" y="773104"/>
                  <a:pt x="294251" y="720032"/>
                </a:cubicBezTo>
                <a:cubicBezTo>
                  <a:pt x="294251" y="666960"/>
                  <a:pt x="251227" y="623936"/>
                  <a:pt x="198155" y="623936"/>
                </a:cubicBezTo>
                <a:cubicBezTo>
                  <a:pt x="145083" y="623936"/>
                  <a:pt x="102059" y="666960"/>
                  <a:pt x="102059" y="720032"/>
                </a:cubicBezTo>
                <a:cubicBezTo>
                  <a:pt x="102059" y="773104"/>
                  <a:pt x="145083" y="816128"/>
                  <a:pt x="198155" y="816128"/>
                </a:cubicBezTo>
                <a:close/>
                <a:moveTo>
                  <a:pt x="198155" y="1234123"/>
                </a:moveTo>
                <a:cubicBezTo>
                  <a:pt x="251227" y="1234123"/>
                  <a:pt x="294251" y="1191099"/>
                  <a:pt x="294251" y="1138027"/>
                </a:cubicBezTo>
                <a:cubicBezTo>
                  <a:pt x="294251" y="1084955"/>
                  <a:pt x="251227" y="1041931"/>
                  <a:pt x="198155" y="1041931"/>
                </a:cubicBezTo>
                <a:cubicBezTo>
                  <a:pt x="145083" y="1041931"/>
                  <a:pt x="102059" y="1084955"/>
                  <a:pt x="102059" y="1138027"/>
                </a:cubicBezTo>
                <a:cubicBezTo>
                  <a:pt x="102059" y="1191099"/>
                  <a:pt x="145083" y="1234123"/>
                  <a:pt x="198155" y="1234123"/>
                </a:cubicBezTo>
                <a:close/>
                <a:moveTo>
                  <a:pt x="198155" y="1652118"/>
                </a:moveTo>
                <a:cubicBezTo>
                  <a:pt x="251227" y="1652118"/>
                  <a:pt x="294251" y="1609094"/>
                  <a:pt x="294251" y="1556022"/>
                </a:cubicBezTo>
                <a:cubicBezTo>
                  <a:pt x="294251" y="1502950"/>
                  <a:pt x="251227" y="1459926"/>
                  <a:pt x="198155" y="1459926"/>
                </a:cubicBezTo>
                <a:cubicBezTo>
                  <a:pt x="145083" y="1459926"/>
                  <a:pt x="102059" y="1502950"/>
                  <a:pt x="102059" y="1556022"/>
                </a:cubicBezTo>
                <a:cubicBezTo>
                  <a:pt x="102059" y="1609094"/>
                  <a:pt x="145083" y="1652118"/>
                  <a:pt x="198155" y="1652118"/>
                </a:cubicBezTo>
                <a:close/>
                <a:moveTo>
                  <a:pt x="198155" y="2070113"/>
                </a:moveTo>
                <a:cubicBezTo>
                  <a:pt x="251227" y="2070113"/>
                  <a:pt x="294251" y="2027089"/>
                  <a:pt x="294251" y="1974017"/>
                </a:cubicBezTo>
                <a:cubicBezTo>
                  <a:pt x="294251" y="1920945"/>
                  <a:pt x="251227" y="1877921"/>
                  <a:pt x="198155" y="1877921"/>
                </a:cubicBezTo>
                <a:cubicBezTo>
                  <a:pt x="145083" y="1877921"/>
                  <a:pt x="102059" y="1920945"/>
                  <a:pt x="102059" y="1974017"/>
                </a:cubicBezTo>
                <a:cubicBezTo>
                  <a:pt x="102059" y="2027089"/>
                  <a:pt x="145083" y="2070113"/>
                  <a:pt x="198155" y="2070113"/>
                </a:cubicBezTo>
                <a:close/>
                <a:moveTo>
                  <a:pt x="198155" y="2488108"/>
                </a:moveTo>
                <a:cubicBezTo>
                  <a:pt x="251227" y="2488108"/>
                  <a:pt x="294251" y="2445084"/>
                  <a:pt x="294251" y="2392012"/>
                </a:cubicBezTo>
                <a:cubicBezTo>
                  <a:pt x="294251" y="2338940"/>
                  <a:pt x="251227" y="2295916"/>
                  <a:pt x="198155" y="2295916"/>
                </a:cubicBezTo>
                <a:cubicBezTo>
                  <a:pt x="145083" y="2295916"/>
                  <a:pt x="102059" y="2338940"/>
                  <a:pt x="102059" y="2392012"/>
                </a:cubicBezTo>
                <a:cubicBezTo>
                  <a:pt x="102059" y="2445084"/>
                  <a:pt x="145083" y="2488108"/>
                  <a:pt x="198155" y="2488108"/>
                </a:cubicBezTo>
                <a:close/>
                <a:moveTo>
                  <a:pt x="0" y="2984041"/>
                </a:moveTo>
                <a:lnTo>
                  <a:pt x="0" y="0"/>
                </a:lnTo>
                <a:lnTo>
                  <a:pt x="2484001" y="0"/>
                </a:lnTo>
                <a:lnTo>
                  <a:pt x="2484001" y="50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id="{58B90DE3-6B76-409F-9B38-75B75D4B4136}"/>
              </a:ext>
            </a:extLst>
          </p:cNvPr>
          <p:cNvSpPr/>
          <p:nvPr/>
        </p:nvSpPr>
        <p:spPr>
          <a:xfrm>
            <a:off x="4864656" y="1928218"/>
            <a:ext cx="1838581" cy="2359781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id="{76A7CCD9-F665-4CA4-96D5-4784A9893C65}"/>
              </a:ext>
            </a:extLst>
          </p:cNvPr>
          <p:cNvSpPr/>
          <p:nvPr/>
        </p:nvSpPr>
        <p:spPr>
          <a:xfrm rot="10800000">
            <a:off x="5493946" y="3829236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43817861-7C95-4913-9E0A-9FF3855BA999}"/>
              </a:ext>
            </a:extLst>
          </p:cNvPr>
          <p:cNvSpPr/>
          <p:nvPr/>
        </p:nvSpPr>
        <p:spPr>
          <a:xfrm rot="10800000">
            <a:off x="5491483" y="3846854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064FB-62A0-4150-96D9-32F176A45AC4}"/>
              </a:ext>
            </a:extLst>
          </p:cNvPr>
          <p:cNvSpPr txBox="1"/>
          <p:nvPr/>
        </p:nvSpPr>
        <p:spPr>
          <a:xfrm>
            <a:off x="4829529" y="1992139"/>
            <a:ext cx="1597467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400" b="1" dirty="0">
                <a:solidFill>
                  <a:schemeClr val="accent1"/>
                </a:solidFill>
                <a:ea typeface="+mj-ea"/>
                <a:cs typeface="Arial" pitchFamily="34" charset="0"/>
              </a:rPr>
              <a:t>พัฒนางานวิชาการ และงานวิจัยร่วมกับนักวิชาการ</a:t>
            </a:r>
            <a:endParaRPr lang="ko-KR" altLang="en-US" sz="14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E36DCD-63C4-45EC-962C-564E23130254}"/>
              </a:ext>
            </a:extLst>
          </p:cNvPr>
          <p:cNvSpPr txBox="1"/>
          <p:nvPr/>
        </p:nvSpPr>
        <p:spPr>
          <a:xfrm>
            <a:off x="5655043" y="5230381"/>
            <a:ext cx="165413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1600" b="1" dirty="0">
                <a:solidFill>
                  <a:schemeClr val="accent6"/>
                </a:solidFill>
                <a:ea typeface="+mj-ea"/>
                <a:cs typeface="Arial" pitchFamily="34" charset="0"/>
              </a:rPr>
              <a:t>ผลักดันกฎหมายนโยบาย</a:t>
            </a:r>
            <a:endParaRPr lang="ko-KR" altLang="en-US" sz="1600" b="1" dirty="0">
              <a:solidFill>
                <a:schemeClr val="accent6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6D551A-DF6C-45D5-B6D0-13A3D2666EC9}"/>
              </a:ext>
            </a:extLst>
          </p:cNvPr>
          <p:cNvGrpSpPr/>
          <p:nvPr/>
        </p:nvGrpSpPr>
        <p:grpSpPr>
          <a:xfrm>
            <a:off x="8042613" y="4123354"/>
            <a:ext cx="4123908" cy="1425412"/>
            <a:chOff x="2551705" y="4140390"/>
            <a:chExt cx="2319429" cy="17187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784042-8C62-41C3-9832-EBAE37A20FB5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129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จัดทำข้อมูลข้อเสนอในเรื่องการคุ้มครองแรงงานประมงทะเล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การดำเนินการในเรื่องการช่วยเหลือและคุ้มครองในประเด็นการบังคับใช้แรงงาน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C3C126-833A-42D2-A608-E0D3CA76B452}"/>
                </a:ext>
              </a:extLst>
            </p:cNvPr>
            <p:cNvSpPr txBox="1"/>
            <p:nvPr/>
          </p:nvSpPr>
          <p:spPr>
            <a:xfrm>
              <a:off x="2551705" y="4140390"/>
              <a:ext cx="231942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แรงงานประมงและแรงงานบังคับ</a:t>
              </a:r>
              <a:endParaRPr lang="ko-KR" altLang="en-US" sz="16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7D4E99-1251-414A-9B5C-8E10D6B850DC}"/>
              </a:ext>
            </a:extLst>
          </p:cNvPr>
          <p:cNvGrpSpPr/>
          <p:nvPr/>
        </p:nvGrpSpPr>
        <p:grpSpPr>
          <a:xfrm>
            <a:off x="323529" y="1236682"/>
            <a:ext cx="3834494" cy="1371605"/>
            <a:chOff x="2571742" y="4283314"/>
            <a:chExt cx="2210111" cy="137160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F2410B-E342-4FD3-BA7D-1D51D11B2584}"/>
                </a:ext>
              </a:extLst>
            </p:cNvPr>
            <p:cNvSpPr txBox="1"/>
            <p:nvPr/>
          </p:nvSpPr>
          <p:spPr>
            <a:xfrm>
              <a:off x="2575890" y="4657723"/>
              <a:ext cx="2205963" cy="99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จัดทำรายงานการประเมินผลการปฏิบัติอนุสัญญา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ILO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ฉบับที่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188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ในเรื่องการคุ้มครองแรงงานประมง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BF688E-A17D-47F5-B3ED-ADB74A6626D4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ทบทวนกฎหมายแรงงานประมง</a:t>
              </a:r>
              <a:endParaRPr lang="ko-KR" altLang="en-US" sz="16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7084CC-8519-4275-B213-40C49694106F}"/>
              </a:ext>
            </a:extLst>
          </p:cNvPr>
          <p:cNvGrpSpPr/>
          <p:nvPr/>
        </p:nvGrpSpPr>
        <p:grpSpPr>
          <a:xfrm>
            <a:off x="330726" y="3527533"/>
            <a:ext cx="3644651" cy="1274195"/>
            <a:chOff x="2551706" y="4283314"/>
            <a:chExt cx="2205964" cy="12741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7EEE1A-F165-4D95-A46D-C7117A687BA8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99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จัดทำงานศึกษาเรื่องการจดทะเบียนแรงงานข้ามชาติตามมติครม.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29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ธ.ค.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2562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ในเรื่องการรับรู้ ค่าใช้จ่ายในการจดทะเบียนคามมติครม.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2F758A-9EFA-4AC7-9C94-C886B301B9DC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78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ประเมินการจดทะเบียนแรงงานข้ามชาติ</a:t>
              </a:r>
              <a:endParaRPr lang="ko-KR" altLang="en-US" sz="16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7BE0D0-B68F-4DC7-BED2-09B97DEBEC0F}"/>
              </a:ext>
            </a:extLst>
          </p:cNvPr>
          <p:cNvGrpSpPr/>
          <p:nvPr/>
        </p:nvGrpSpPr>
        <p:grpSpPr>
          <a:xfrm>
            <a:off x="57745" y="2406293"/>
            <a:ext cx="4093079" cy="1054610"/>
            <a:chOff x="2545508" y="4201278"/>
            <a:chExt cx="2212161" cy="10546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81CF91-EE42-4210-98DC-CEE2E7554ADF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9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จัดทำรายงานการวิจัยทบทวนการบังคับใช้พรก. การบริหารจัดการการทำงานของคนต่างด้าว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5EF796-3C98-4158-9FD1-10DA8206AC23}"/>
                </a:ext>
              </a:extLst>
            </p:cNvPr>
            <p:cNvSpPr txBox="1"/>
            <p:nvPr/>
          </p:nvSpPr>
          <p:spPr>
            <a:xfrm>
              <a:off x="2545508" y="4201278"/>
              <a:ext cx="2205964" cy="78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ทบทวนพรก.การบริหารจัดการการทำงานฯ </a:t>
              </a:r>
              <a:endParaRPr lang="ko-KR" altLang="en-US" sz="16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B87A8-A090-4211-A84B-3792BE9053D1}"/>
              </a:ext>
            </a:extLst>
          </p:cNvPr>
          <p:cNvGrpSpPr/>
          <p:nvPr/>
        </p:nvGrpSpPr>
        <p:grpSpPr>
          <a:xfrm>
            <a:off x="8068092" y="2482493"/>
            <a:ext cx="3710251" cy="1575816"/>
            <a:chOff x="2551705" y="4283314"/>
            <a:chExt cx="2319429" cy="15758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87B7A0-C44B-478E-B44F-241BEA4C666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129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จัดทำหนังสือและข้อเท็จจริง เพื่อหารือแนวทางในการขยายระยะเวลาในการทำงานของแรงงานข้ามชาติตาม ม.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64 </a:t>
              </a:r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ในพื้นที่ชายแดน ที่ได้รับผลกระทบจาการปิดชายแดน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D2A336-4578-4BEA-A1D6-34C0D7C91D0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การขยายการขออนุญาตทำงานชายแดน</a:t>
              </a:r>
              <a:endParaRPr lang="ko-KR" altLang="en-US" sz="16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682ED4-DD3F-4E5C-BB5A-3C9FE9D9976E}"/>
              </a:ext>
            </a:extLst>
          </p:cNvPr>
          <p:cNvGrpSpPr/>
          <p:nvPr/>
        </p:nvGrpSpPr>
        <p:grpSpPr>
          <a:xfrm>
            <a:off x="7933916" y="979362"/>
            <a:ext cx="3962810" cy="1388725"/>
            <a:chOff x="2540797" y="3892439"/>
            <a:chExt cx="2339316" cy="138872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32797F-8FBD-4D57-A58A-081A9D3CA5E7}"/>
                </a:ext>
              </a:extLst>
            </p:cNvPr>
            <p:cNvSpPr txBox="1"/>
            <p:nvPr/>
          </p:nvSpPr>
          <p:spPr>
            <a:xfrm>
              <a:off x="2540797" y="4283967"/>
              <a:ext cx="2339316" cy="99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ข้อเสนอและเข้าพบหารือเรื่องผลกระทบของนโยบายและข้อเสนอในการกำหนดนโยบายการจัดการแรงงานข้ามชาติในช่วงโควิด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9D0144-0315-4520-BF00-30C9838479BB}"/>
                </a:ext>
              </a:extLst>
            </p:cNvPr>
            <p:cNvSpPr txBox="1"/>
            <p:nvPr/>
          </p:nvSpPr>
          <p:spPr>
            <a:xfrm>
              <a:off x="2540797" y="3892439"/>
              <a:ext cx="2339316" cy="43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นโยบายการบริหารจัดการแรงงานข้ามชาติ</a:t>
              </a:r>
              <a:endParaRPr lang="ko-KR" altLang="en-US" sz="16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3517DF-4B9E-A16B-F78D-D0D9D8AC950B}"/>
              </a:ext>
            </a:extLst>
          </p:cNvPr>
          <p:cNvGrpSpPr/>
          <p:nvPr/>
        </p:nvGrpSpPr>
        <p:grpSpPr>
          <a:xfrm>
            <a:off x="216056" y="4941437"/>
            <a:ext cx="3644651" cy="972574"/>
            <a:chOff x="2551705" y="4283314"/>
            <a:chExt cx="2205965" cy="97257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8555EB-EFC1-B703-2448-887B391AA44C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9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จัดทำรายงานสถานการณ์เรื่องปัญหาและผลกระทบจากพรบ.คนเข้าเมือง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FC5989-7B41-D08B-886F-C6A784C3519A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16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ทบทวนพรบ.คนเข้าเมือง</a:t>
              </a:r>
              <a:endParaRPr lang="ko-KR" altLang="en-US" sz="16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E56E39-E925-E1E7-15C8-9C12EB85DFF0}"/>
              </a:ext>
            </a:extLst>
          </p:cNvPr>
          <p:cNvGrpSpPr/>
          <p:nvPr/>
        </p:nvGrpSpPr>
        <p:grpSpPr>
          <a:xfrm>
            <a:off x="8068092" y="5542453"/>
            <a:ext cx="4131805" cy="1408883"/>
            <a:chOff x="2551705" y="4283314"/>
            <a:chExt cx="2319429" cy="94795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36E977-A753-FCA8-87A7-E13A3C497CB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7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จัดทำข้อมูล และปัญหาสถานการณ์การจดทะเบียนและต่อใบอนุญาตทำงานเพื่อหารือกับกรมการจัดหางาน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ABC2FF-FFD9-C45F-891C-5324226C5D2F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ผลกระทบการจดทะเบียนและต่ออายุ</a:t>
              </a:r>
              <a:endParaRPr lang="ko-KR" altLang="en-US" sz="16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3407"/>
            <a:ext cx="12192000" cy="11070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>
                <a:cs typeface="Arial" pitchFamily="34" charset="0"/>
              </a:rPr>
              <a:t>ติดตาม และผลักดันกลไกของภาครัฐ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01331" y="1521827"/>
            <a:ext cx="1058587" cy="1058587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6" name="Oval 5"/>
          <p:cNvSpPr/>
          <p:nvPr/>
        </p:nvSpPr>
        <p:spPr>
          <a:xfrm>
            <a:off x="2101331" y="2764796"/>
            <a:ext cx="1058587" cy="1058587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7" name="Oval 6"/>
          <p:cNvSpPr/>
          <p:nvPr/>
        </p:nvSpPr>
        <p:spPr>
          <a:xfrm>
            <a:off x="2101331" y="4007765"/>
            <a:ext cx="1058587" cy="1058587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8" name="Oval 7"/>
          <p:cNvSpPr/>
          <p:nvPr/>
        </p:nvSpPr>
        <p:spPr>
          <a:xfrm>
            <a:off x="2101331" y="5250733"/>
            <a:ext cx="1058587" cy="1058587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grpSp>
        <p:nvGrpSpPr>
          <p:cNvPr id="9" name="Group 8"/>
          <p:cNvGrpSpPr/>
          <p:nvPr/>
        </p:nvGrpSpPr>
        <p:grpSpPr>
          <a:xfrm>
            <a:off x="3407702" y="1592817"/>
            <a:ext cx="7814572" cy="1082794"/>
            <a:chOff x="3017859" y="4363106"/>
            <a:chExt cx="1879883" cy="812096"/>
          </a:xfrm>
          <a:noFill/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58631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ติดตามและผลักดันให้มีการแก้ไขกรณีการตัดสิทธิการเลือกตั้งคณะกรรมการประกันสังคมของผู้ประกันตนประกันที่ไม่มีสัญชาติไทย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3277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การเลือกตั้งคณะกรรมการประกันสังคม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7701" y="2835795"/>
            <a:ext cx="7797960" cy="1141509"/>
            <a:chOff x="3017859" y="4363106"/>
            <a:chExt cx="1875887" cy="716405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88888"/>
              <a:ext cx="1866815" cy="490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จัดทำสถานการณ์กรณีแรงงานข้ามชาติที่ยังเข้าไม่ถึงสิทธิประโยชน์ในกองทุนประกันสังคมและเงินทดแทน รวมถึงติดตามการดำเนินการแก้ไขปัญหาให้ผู้ประกันตนของสำนักงานประกันสังคม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588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ติดตามและหาแนวทางการช่วยเหลือผู้ประกันตนที่ใช้สิทธิกองทุนประกันสังคม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02" y="4078756"/>
            <a:ext cx="7781345" cy="1082794"/>
            <a:chOff x="3017859" y="4363106"/>
            <a:chExt cx="1871890" cy="812096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5863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จัดทำเวทีหารือร่วมกับกองเศรษฐกิจสุขภาพฯ กรณีเรื่องร้องเรียนในการซื้อประกันสุขภาพของเด็กข้ามชาติ และการใช้บริการตามสิทธิของแรงงานข้ามชาติที่ใช้ประกันสุขภาพ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ติดตามกรณีประกันสุขภาพของแรงงานข้ามชาติและเด็กข้ามชาติ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07701" y="5321722"/>
            <a:ext cx="8523042" cy="1427504"/>
            <a:chOff x="3017859" y="4363106"/>
            <a:chExt cx="1870812" cy="1070629"/>
          </a:xfrm>
        </p:grpSpPr>
        <p:sp>
          <p:nvSpPr>
            <p:cNvPr id="19" name="TextBox 18"/>
            <p:cNvSpPr txBox="1"/>
            <p:nvPr/>
          </p:nvSpPr>
          <p:spPr>
            <a:xfrm>
              <a:off x="3017859" y="4588888"/>
              <a:ext cx="1866815" cy="844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เข้าร่วมพัฒนามติสมัชชาสุขภาพแห่งชาติเฉพาะประเด็นในเรื่องสิทธิทางสุขภาพของแรงงานข้ามชาติ โดยร่วมกับสำนักงานคณะกรรมการสุขภาพแห่งชาติ จนมีมติครม.รองรับในเรื่องนี้ โดยมีเป้าหมายพัฒนายุทธศาสตร์ที่เกี่ยวข้องกับสุขภาพแรงงานข้ามชาติ และการออกกฎหมายประกันสุขภาพคนไม่สัญชาติไทย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สมัชชาสุขภาพสิทธิสุขภาพของแรงงานข้ามชาติ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2398668" y="4303166"/>
            <a:ext cx="463912" cy="4677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22" name="Rectangle 9"/>
          <p:cNvSpPr/>
          <p:nvPr/>
        </p:nvSpPr>
        <p:spPr>
          <a:xfrm>
            <a:off x="2431950" y="5586728"/>
            <a:ext cx="397351" cy="37195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23" name="Rounded Rectangle 27"/>
          <p:cNvSpPr/>
          <p:nvPr/>
        </p:nvSpPr>
        <p:spPr>
          <a:xfrm>
            <a:off x="2409573" y="3124292"/>
            <a:ext cx="442105" cy="3395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24" name="Rounded Rectangle 7"/>
          <p:cNvSpPr/>
          <p:nvPr/>
        </p:nvSpPr>
        <p:spPr>
          <a:xfrm>
            <a:off x="2416563" y="1835036"/>
            <a:ext cx="474128" cy="4091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195943" y="165520"/>
            <a:ext cx="4190035" cy="2379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พัฒนาศักยภาพ และช่วยเหลือด้านกฎหมาย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65" y="2811805"/>
            <a:ext cx="374401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การพัฒนาศักยภาพองค์กรชุมชน และภาคีอื่น ๆ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90114" y="661564"/>
            <a:ext cx="4082143" cy="1412535"/>
            <a:chOff x="1472558" y="998559"/>
            <a:chExt cx="2765965" cy="1059401"/>
          </a:xfrm>
        </p:grpSpPr>
        <p:sp>
          <p:nvSpPr>
            <p:cNvPr id="12" name="TextBox 11"/>
            <p:cNvSpPr txBox="1"/>
            <p:nvPr/>
          </p:nvSpPr>
          <p:spPr>
            <a:xfrm>
              <a:off x="1472558" y="1213113"/>
              <a:ext cx="2765965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ประสานงานและให้ความช่วยเหลือแรงงานข้ามชาติกัมพูชาที่ถูกเลิกจ้างและถูกหักค่าจ้างโดยผิดกฎหมาย เช่น ค่าตำรวจ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2558" y="998559"/>
              <a:ext cx="2765965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กรณีถูกเลิกจ้าง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06023" y="2336394"/>
            <a:ext cx="4043593" cy="1908214"/>
            <a:chOff x="434726" y="626799"/>
            <a:chExt cx="2765966" cy="1431162"/>
          </a:xfrm>
        </p:grpSpPr>
        <p:sp>
          <p:nvSpPr>
            <p:cNvPr id="15" name="TextBox 14"/>
            <p:cNvSpPr txBox="1"/>
            <p:nvPr/>
          </p:nvSpPr>
          <p:spPr>
            <a:xfrm>
              <a:off x="434726" y="954581"/>
              <a:ext cx="2765965" cy="11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ประสานงานและให้ความช่วยเหลือด้านกฎหมาย ให้แก่แรงงานกัมพูชาทีมายื่นหนังสือได้รับผลกระทบจากโควิดและแนวนโยบายการจัดการแรงงานข้ามชาติ ที่กระทรวงแรงงานและถูกจับกุม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727" y="626799"/>
              <a:ext cx="2765965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แรงงานกัมพูชาถูกจับขณะมายื่นหนังสือ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06023" y="4533207"/>
            <a:ext cx="4266234" cy="1531389"/>
            <a:chOff x="1472558" y="943797"/>
            <a:chExt cx="2765965" cy="1018526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74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ได้ดำเนินการให้ความช่วยเหลือแก่แรงงานข้ามชาติที่อยู่ระหว่างการดำเนินการจดทะเบียน แล้วถูกเจ้าหน้าที่ควบคุมตัวเนื่องจากไม่มีใบอนุญาตทำงาน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43797"/>
              <a:ext cx="2765965" cy="29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600" b="1" dirty="0">
                  <a:cs typeface="Arial" pitchFamily="34" charset="0"/>
                </a:rPr>
                <a:t>แรงงานก่อสร้างที่ถูกจับช่วงจดทะเบียน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8AFFF2-1829-4B05-83F0-8FE8A7715BE1}"/>
              </a:ext>
            </a:extLst>
          </p:cNvPr>
          <p:cNvSpPr txBox="1"/>
          <p:nvPr/>
        </p:nvSpPr>
        <p:spPr>
          <a:xfrm>
            <a:off x="195944" y="3794319"/>
            <a:ext cx="4190034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จัดอบรมพัฒนาศักยภาพให้แก่องค์กรชุมชนแรงงานข้ามชาติในเรื่องกฎหมายนโยบาย และการรณรงค์เชิงนโยบาย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ร่วมกับสถาบันวิจัยประชากรและสังคม ม.มหิดล จัดอบรมเชิงปฏิบัติการในเรื่องการจัดทำข่าว และสื่อในประเด็นแรงงานข้ามชาติให้แก่นักศึกษานิเทศศาสตร์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DB04DA5-4D91-1ACB-57F1-224EFFFCE85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r="26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74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076"/>
            <a:ext cx="12192000" cy="9554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altLang="ko-KR" sz="4000" b="1" dirty="0"/>
              <a:t>ประเด็นที่จะขับเคลื่อนในอนาคต</a:t>
            </a:r>
            <a:endParaRPr lang="ko-KR" alt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009916"/>
            <a:ext cx="12192000" cy="3840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h-TH" altLang="ko-KR" sz="1800" b="1" dirty="0">
                <a:solidFill>
                  <a:schemeClr val="tx1"/>
                </a:solidFill>
              </a:rPr>
              <a:t>ทบทวนกฎหมาย พัฒนาบุทธศาสตร์และนโยบาย </a:t>
            </a:r>
            <a:endParaRPr lang="en-US" altLang="ko-KR" sz="18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1059" y="1734499"/>
            <a:ext cx="3209883" cy="3902747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grpSp>
        <p:nvGrpSpPr>
          <p:cNvPr id="7" name="Group 6"/>
          <p:cNvGrpSpPr/>
          <p:nvPr/>
        </p:nvGrpSpPr>
        <p:grpSpPr>
          <a:xfrm>
            <a:off x="5066344" y="1682727"/>
            <a:ext cx="2445748" cy="4240274"/>
            <a:chOff x="3017860" y="4363106"/>
            <a:chExt cx="1654565" cy="3180205"/>
          </a:xfrm>
        </p:grpSpPr>
        <p:sp>
          <p:nvSpPr>
            <p:cNvPr id="8" name="TextBox 7"/>
            <p:cNvSpPr txBox="1"/>
            <p:nvPr/>
          </p:nvSpPr>
          <p:spPr>
            <a:xfrm>
              <a:off x="3017860" y="4888739"/>
              <a:ext cx="1654565" cy="26545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cs typeface="Arial" pitchFamily="34" charset="0"/>
                </a:rPr>
                <a:t>MWG </a:t>
              </a:r>
              <a:r>
                <a:rPr lang="th-TH" altLang="ko-KR" sz="1600" dirty="0">
                  <a:cs typeface="Arial" pitchFamily="34" charset="0"/>
                </a:rPr>
                <a:t>ยังคงผลักดันในเรื่องการจัดหางานและการจ้างงานแรงงานข้ามชาติที่เป็นธรรม ยกระดับกลไกการคุ้มครองแรงงานข้ามชาติ </a:t>
              </a:r>
            </a:p>
            <a:p>
              <a:pPr algn="ctr"/>
              <a:r>
                <a:rPr lang="th-TH" altLang="ko-KR" sz="1600" dirty="0">
                  <a:cs typeface="Arial" pitchFamily="34" charset="0"/>
                </a:rPr>
                <a:t>และผลักดันให้เกิดระบบบริการทางสังคม และเข้าถึงหลักประกันทางสังคมของแรงงานข้ามชาติและครอบครัว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0" y="4363106"/>
              <a:ext cx="1654565" cy="3708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altLang="ko-KR" sz="1867" b="1" dirty="0">
                  <a:cs typeface="Arial" pitchFamily="34" charset="0"/>
                </a:rPr>
                <a:t>ทิศทาง </a:t>
              </a:r>
              <a:r>
                <a:rPr lang="en-US" altLang="ko-KR" sz="1867" b="1" dirty="0">
                  <a:cs typeface="Arial" pitchFamily="34" charset="0"/>
                </a:rPr>
                <a:t>MWG</a:t>
              </a:r>
              <a:endParaRPr lang="ko-KR" altLang="en-US" sz="1867" b="1" dirty="0"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1350" y="1515452"/>
            <a:ext cx="4491060" cy="1734128"/>
            <a:chOff x="3021466" y="4245910"/>
            <a:chExt cx="1812891" cy="1300595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844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จัดทำแผนยุทธศาสตร์การบริหารแรงงานข้ามชาติ โดยจัดทำเวทีระดมความเห็นจากทุกภาคส่วน และเสนอต่อคณะกรรมการนโยบายฯ ต่อไป</a:t>
              </a:r>
              <a:r>
                <a:rPr lang="en-US" altLang="ko-KR" sz="1600" dirty="0">
                  <a:cs typeface="Arial" pitchFamily="34" charset="0"/>
                </a:rPr>
                <a:t>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21466" y="4245910"/>
              <a:ext cx="1812891" cy="75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33" b="1" dirty="0">
                  <a:cs typeface="Arial" pitchFamily="34" charset="0"/>
                </a:rPr>
                <a:t>1.  </a:t>
              </a:r>
              <a:r>
                <a:rPr lang="th-TH" altLang="ko-KR" sz="2133" b="1" dirty="0">
                  <a:cs typeface="Arial" pitchFamily="34" charset="0"/>
                </a:rPr>
                <a:t>แผนยุทธศาสตร์แรงงานข้ามชาติ</a:t>
              </a:r>
              <a:endParaRPr lang="ko-KR" altLang="en-US" sz="2133" b="1" dirty="0"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702" y="4362782"/>
            <a:ext cx="3828357" cy="1882130"/>
            <a:chOff x="3017860" y="4363106"/>
            <a:chExt cx="1812891" cy="1183400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844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ศึกษาและทบทวนพรบ.คนเข้าเมือง เพื่อปรับปรุงกฎหมายให้สอดคล้องต่อสถานการณ์และเอื้อต่อคนข้ามชาติมากขึ้น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41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33" b="1" dirty="0">
                  <a:cs typeface="Arial" pitchFamily="34" charset="0"/>
                </a:rPr>
                <a:t>3.</a:t>
              </a:r>
              <a:r>
                <a:rPr lang="th-TH" altLang="ko-KR" sz="2133" b="1" dirty="0">
                  <a:cs typeface="Arial" pitchFamily="34" charset="0"/>
                </a:rPr>
                <a:t>พรบ.คนเข้าเมือง</a:t>
              </a:r>
              <a:endParaRPr lang="ko-KR" altLang="en-US" sz="2133" b="1" dirty="0"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20203" y="1734499"/>
            <a:ext cx="3828357" cy="1577867"/>
            <a:chOff x="3017860" y="4363106"/>
            <a:chExt cx="1812891" cy="1183400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844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ทบทวนและจัดทำข้อเสนอเพื่อแก้ไขพรก.การบริหารจัดการการทำงานของคนต่างด้าว 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41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33" b="1" dirty="0">
                  <a:cs typeface="Arial" pitchFamily="34" charset="0"/>
                </a:rPr>
                <a:t>2.  </a:t>
              </a:r>
              <a:r>
                <a:rPr lang="th-TH" altLang="ko-KR" sz="2133" b="1" dirty="0">
                  <a:cs typeface="Arial" pitchFamily="34" charset="0"/>
                </a:rPr>
                <a:t>พรก.การบริหารจัดการฯ</a:t>
              </a:r>
              <a:endParaRPr lang="ko-KR" altLang="en-US" sz="2133" b="1" dirty="0"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87375" y="4008529"/>
            <a:ext cx="3828357" cy="2747758"/>
            <a:chOff x="3017860" y="4363106"/>
            <a:chExt cx="1812891" cy="1584323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1245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cs typeface="Arial" pitchFamily="34" charset="0"/>
                </a:rPr>
                <a:t>ทบทวนและพัฒนาข้อเสนอจากงานวิจัยเพื่อนำไปสู่การแก้ไขพรบ.คุ้มครองแรงงานในกิจการประมง รวมถึง กฎกระทรวงคุ้มครองแรงงานประมงให้สอดคล้องกับ </a:t>
              </a:r>
              <a:r>
                <a:rPr lang="en-US" altLang="ko-KR" sz="1600" dirty="0">
                  <a:cs typeface="Arial" pitchFamily="34" charset="0"/>
                </a:rPr>
                <a:t>ILO C 188 </a:t>
              </a:r>
              <a:r>
                <a:rPr lang="th-TH" altLang="ko-KR" sz="1600" dirty="0">
                  <a:cs typeface="Arial" pitchFamily="34" charset="0"/>
                </a:rPr>
                <a:t>และสอดคล้องต่อปัญหาของแรงงานประมง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41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33" b="1" dirty="0">
                  <a:cs typeface="Arial" pitchFamily="34" charset="0"/>
                </a:rPr>
                <a:t>4.  </a:t>
              </a:r>
              <a:r>
                <a:rPr lang="th-TH" altLang="ko-KR" sz="2133" b="1" dirty="0">
                  <a:cs typeface="Arial" pitchFamily="34" charset="0"/>
                </a:rPr>
                <a:t>พรบ.คุ้มครองแรงงานประมง</a:t>
              </a:r>
              <a:endParaRPr lang="ko-KR" altLang="en-US" sz="2133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2BFDE-AA86-1BF3-153C-7668C124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009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ภาพรวมสถานการณ์กฎหมาย นโยบายการบริหารจัดการแรงงานข้ามชาติ หลังโควิด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CD0A2-E121-D093-2758-9EB42B08C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6"/>
          <a:stretch/>
        </p:blipFill>
        <p:spPr>
          <a:xfrm>
            <a:off x="-1" y="2142882"/>
            <a:ext cx="6225351" cy="4715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2F02B2-3BF7-A421-E4C2-BFBA70DA7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8" y="3201081"/>
            <a:ext cx="3431081" cy="21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2524-FC4B-CCB8-406C-31273CC2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6344"/>
            <a:ext cx="6521380" cy="10981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สถิติแรงงานข้ามชาติ มกราคม </a:t>
            </a:r>
            <a:r>
              <a:rPr lang="en-US" b="1" dirty="0"/>
              <a:t>2566</a:t>
            </a:r>
            <a:br>
              <a:rPr lang="en-US" b="1" dirty="0"/>
            </a:br>
            <a:r>
              <a:rPr lang="th-TH" b="1" dirty="0"/>
              <a:t>รวมทั้งหมด </a:t>
            </a:r>
            <a:r>
              <a:rPr lang="en-US" b="1" dirty="0"/>
              <a:t>3,055,802 </a:t>
            </a:r>
            <a:r>
              <a:rPr lang="th-TH" b="1" dirty="0"/>
              <a:t>คน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AE303E-A2D0-D80F-F13B-CBD532C27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30357"/>
              </p:ext>
            </p:extLst>
          </p:nvPr>
        </p:nvGraphicFramePr>
        <p:xfrm>
          <a:off x="185267" y="1091821"/>
          <a:ext cx="6812782" cy="539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35E7526-9521-0ED6-4462-94B7A9685DC1}"/>
              </a:ext>
            </a:extLst>
          </p:cNvPr>
          <p:cNvGraphicFramePr/>
          <p:nvPr/>
        </p:nvGraphicFramePr>
        <p:xfrm>
          <a:off x="6889750" y="448307"/>
          <a:ext cx="5116983" cy="604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38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AAC0A7-A290-E53F-45F8-9990404CA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035058"/>
              </p:ext>
            </p:extLst>
          </p:nvPr>
        </p:nvGraphicFramePr>
        <p:xfrm>
          <a:off x="0" y="0"/>
          <a:ext cx="12192000" cy="578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3EC0F0-5735-2D1E-C3FB-57B30B630009}"/>
              </a:ext>
            </a:extLst>
          </p:cNvPr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เทียบตัวเลขเดือนมกราคม </a:t>
            </a:r>
            <a:r>
              <a:rPr lang="en-US" b="1" dirty="0"/>
              <a:t>2566 </a:t>
            </a:r>
            <a:r>
              <a:rPr lang="th-TH" b="1" dirty="0"/>
              <a:t>และกุมภาพันธ์ </a:t>
            </a:r>
            <a:r>
              <a:rPr lang="en-US" b="1" dirty="0"/>
              <a:t>2566 </a:t>
            </a:r>
            <a:r>
              <a:rPr lang="th-TH" b="1" dirty="0"/>
              <a:t>มีแรงงานข้ามชาติหายไปจากระบบ </a:t>
            </a:r>
            <a:r>
              <a:rPr lang="en-US" b="1" u="sng" dirty="0"/>
              <a:t>640,336</a:t>
            </a:r>
            <a:r>
              <a:rPr lang="en-US" b="1" dirty="0"/>
              <a:t> </a:t>
            </a:r>
            <a:r>
              <a:rPr lang="th-TH" b="1" dirty="0"/>
              <a:t>คน </a:t>
            </a:r>
          </a:p>
          <a:p>
            <a:r>
              <a:rPr lang="th-TH" b="1" dirty="0"/>
              <a:t>โดยเป็นแรงงานข้ามชาติกลุ่มต่ออายุตามมติ </a:t>
            </a:r>
            <a:r>
              <a:rPr lang="en-US" b="1" dirty="0"/>
              <a:t>7 </a:t>
            </a:r>
            <a:r>
              <a:rPr lang="th-TH" b="1" dirty="0"/>
              <a:t>ก.พ. </a:t>
            </a:r>
            <a:r>
              <a:rPr lang="en-US" b="1" dirty="0"/>
              <a:t>2566 </a:t>
            </a:r>
            <a:r>
              <a:rPr lang="th-TH" b="1" dirty="0"/>
              <a:t>หายไป </a:t>
            </a:r>
            <a:r>
              <a:rPr lang="en-US" b="1" u="sng" dirty="0"/>
              <a:t>635,122</a:t>
            </a:r>
            <a:r>
              <a:rPr lang="en-US" b="1" dirty="0"/>
              <a:t> </a:t>
            </a:r>
            <a:r>
              <a:rPr lang="th-TH" b="1" dirty="0"/>
              <a:t>คน </a:t>
            </a:r>
          </a:p>
        </p:txBody>
      </p:sp>
    </p:spTree>
    <p:extLst>
      <p:ext uri="{BB962C8B-B14F-4D97-AF65-F5344CB8AC3E}">
        <p14:creationId xmlns:p14="http://schemas.microsoft.com/office/powerpoint/2010/main" val="105456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2593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ภาพรวมการดำเนินการของ MWG และทิศทางในอนาคต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ภาพรวมสถานการณ์กฎหมาย นโยบายการบริหารจัดการแรงงานข้ามชาติ หลังโควิด</vt:lpstr>
      <vt:lpstr>สถิติแรงงานข้ามชาติ มกราคม 2566 รวมทั้งหมด 3,055,802 คน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adisorn kerdmongkol</dc:creator>
  <cp:lastModifiedBy>Koreeyor Manuchae</cp:lastModifiedBy>
  <cp:revision>2</cp:revision>
  <dcterms:created xsi:type="dcterms:W3CDTF">2023-03-29T08:49:39Z</dcterms:created>
  <dcterms:modified xsi:type="dcterms:W3CDTF">2023-04-02T03:02:19Z</dcterms:modified>
</cp:coreProperties>
</file>