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93" r:id="rId3"/>
    <p:sldId id="295" r:id="rId4"/>
    <p:sldId id="265" r:id="rId5"/>
    <p:sldId id="273" r:id="rId6"/>
    <p:sldId id="287" r:id="rId7"/>
    <p:sldId id="275" r:id="rId8"/>
    <p:sldId id="278" r:id="rId9"/>
    <p:sldId id="272" r:id="rId10"/>
    <p:sldId id="6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AB3F1-D327-43E8-9467-0283789E2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7C0C3-A9AA-42F9-BF62-C9B333058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FB8D0-5530-4910-A141-5565AE28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32246-1BA4-42FB-8581-9C9C540F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58025-DAC3-4E64-919D-90F50208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6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725B-1E40-409D-947B-90E37F69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9402E-066B-4A3C-B4DE-C06C11728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26D24-FB92-47B6-8286-BBC52677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9EB10-4EC9-4BCB-BA8B-D04D8325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C2FF4-96BB-4E7D-BCD8-2B862A4D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BD5BE-060B-44B8-A591-733AA167F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78390-757B-4F6B-AB09-EDE7800EE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B9B9F-FCA9-47DD-A9AE-B7049087A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763ED-B11A-4BAC-899B-8BE572CB1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91698-629A-41A9-8F1B-FAA4F279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0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2104033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3216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46FB-D714-4772-901A-5AA18EC4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7996-D801-4DC3-9449-6A5E41734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76915-D09D-4192-BBC3-EBDA9A38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0C536-955E-43FD-9B74-2FCD4CFA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42592-95D9-4696-8F5C-97E4EB77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562A2-C064-4DA6-9EF3-11BCFC07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345F1-5A6C-4D52-A5A4-B2EEB3E82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DFFC9-DD29-4A0F-8357-2FF7A29F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CB327-BFA1-4364-A4B2-73122406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8EB47-30AD-499C-A79F-5FE95260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6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660D-9158-444C-A108-D8A3D3D7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7F759-C1B7-494F-A570-91E37729B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CA0B7-6ED2-4A15-8AEE-60F454BFC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49D31-E85F-4954-9F61-744189FE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B0CE8-31D2-450A-BC35-9A3E0EFC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3EC79-786F-4828-8816-FC7758C5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6971-D7F6-4D7E-AA99-EF1D3DE3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494B4-1AA0-41E4-A7B4-9115434BB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FB4E4-B9F4-4B71-B18C-2C4373855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1B63D-723B-445B-98D9-5C5EA6CDF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BF1F7B-7029-467D-8D94-7052063AE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7EE2FE-FC20-4341-B378-00A7326A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C06D5-7F62-4F3D-BEA1-57C62CEAC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CCFCD-ABF7-40A3-AECD-5C20E634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2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50AE-B9A7-416A-88A4-C1CC9E10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4A538-204D-4212-9995-81790742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71C13-5DF9-4B88-9C31-48B3ED3D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9339D-58FF-4C95-AD88-41FF23E6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7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996C7-B49B-4CBF-BD00-3406A265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0D5F7-5296-475D-9C82-B3289C9F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BB6F9-6511-4C6F-882C-5A6BBA21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96230-EA7A-490B-9416-2FF79D14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A2D45-1861-44A0-B088-37CF883A0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9AEC5-EEBF-4931-8A1D-B7BEF575D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9E431-E85F-4EEF-AEA4-5B03F7CA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ECB22-539E-4E12-928F-A6F5BC7A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EF3CF-60A5-438D-A905-1659C4DA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17AE-A724-4180-995A-859015D6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4F1F3-1FFB-4611-A487-BE298BFED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FE2B3-91DA-4061-B035-1CE1DAF76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90ECB-CD8D-4CB0-AA30-7F7F96E2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56453-892F-4DAD-819C-9C1E21EB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7B64D-81AE-4184-9AF8-27DC2E91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2F90E5-FBC2-46BF-AAD3-6A02C80E8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5589B-9F5B-4E19-93F3-4834E7400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068F7-1203-4917-87DF-8438CDEBF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76B26-433A-475C-9554-A701C073A9C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6149-0A60-446B-B5AF-1A921ADC1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5C7C1-D40A-4CC9-91CC-BF5117696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EA1D-31A7-43FD-A5F4-EF05461F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3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9DD8A-D8BD-4724-8FBA-3BBCCBFFB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6352"/>
            <a:ext cx="9144000" cy="1243848"/>
          </a:xfrm>
        </p:spPr>
        <p:txBody>
          <a:bodyPr/>
          <a:lstStyle/>
          <a:p>
            <a:r>
              <a:rPr lang="th-TH" b="1" dirty="0"/>
              <a:t>ประชุม </a:t>
            </a:r>
            <a:r>
              <a:rPr lang="en-US" b="1" dirty="0"/>
              <a:t>MWG </a:t>
            </a:r>
            <a:r>
              <a:rPr lang="th-TH" b="1" dirty="0"/>
              <a:t>เดือนกรกฎาคม </a:t>
            </a:r>
            <a:r>
              <a:rPr lang="en-US" b="1" dirty="0"/>
              <a:t>2563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D76920-C5E6-49E9-87F4-3AAD6E7D8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1957136"/>
            <a:ext cx="5374105" cy="40305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831E7A-96AF-40C5-8218-459954348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509" y="1892968"/>
            <a:ext cx="6045869" cy="403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D5FE3F-511A-444A-A799-4BDBC5E178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B5960-B5FA-4F2B-9849-423C43766E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267CDD-24B7-4A00-9014-334BAC8A1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1914" y="381000"/>
            <a:ext cx="121908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altLang="ko-KR" dirty="0"/>
              <a:t>แรงงานข้ามชาติในประเทศไทย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ตัวเลขเดือนมิถุนายน </a:t>
            </a:r>
            <a:r>
              <a:rPr lang="en-US" altLang="ko-KR" dirty="0"/>
              <a:t>2563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78071"/>
              </p:ext>
            </p:extLst>
          </p:nvPr>
        </p:nvGraphicFramePr>
        <p:xfrm>
          <a:off x="1006838" y="1814601"/>
          <a:ext cx="2336261" cy="4311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02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MoU 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พิเศษ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8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1,266,011</a:t>
                      </a: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มติครม.</a:t>
                      </a: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20 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สิงหาคม </a:t>
                      </a: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2562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พม่า </a:t>
                      </a:r>
                      <a:r>
                        <a:rPr lang="en-US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1,001,994 </a:t>
                      </a:r>
                      <a:r>
                        <a:rPr lang="th-TH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  <a:endParaRPr lang="en-US" altLang="ko-KR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ลาว </a:t>
                      </a:r>
                      <a:r>
                        <a:rPr lang="en-US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50,593</a:t>
                      </a:r>
                      <a:r>
                        <a:rPr lang="th-TH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คน</a:t>
                      </a:r>
                      <a:endParaRPr lang="en-US" altLang="ko-KR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กัมพูชา </a:t>
                      </a:r>
                      <a:r>
                        <a:rPr lang="en-US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213,424</a:t>
                      </a:r>
                      <a:r>
                        <a:rPr lang="th-TH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คน</a:t>
                      </a:r>
                      <a:endParaRPr lang="en-US" altLang="ko-KR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เสร็จ 710,358 คน</a:t>
                      </a:r>
                      <a:endParaRPr lang="en-US" altLang="ko-KR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868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02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ทำงานได้ไม่เกิน </a:t>
                      </a: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 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ปี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016040"/>
              </p:ext>
            </p:extLst>
          </p:nvPr>
        </p:nvGraphicFramePr>
        <p:xfrm>
          <a:off x="6255419" y="1814601"/>
          <a:ext cx="2336261" cy="4250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023">
                <a:tc gridSpan="3">
                  <a:txBody>
                    <a:bodyPr/>
                    <a:lstStyle/>
                    <a:p>
                      <a:pPr algn="ctr"/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จ้างงานชายแดน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8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23,355</a:t>
                      </a: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เข้ามาทำงานแบบไปกลับ/ฤดูกาล</a:t>
                      </a: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พม่า 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9,447 </a:t>
                      </a: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กัมพูชา 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13,908 </a:t>
                      </a: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จากข้อมูลในปัจจุบัน แรงงานกลุ่มนี้อยู่ในเงื่อนไขการผ่อนผัน</a:t>
                      </a:r>
                      <a:endParaRPr lang="en-US" altLang="ko-K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868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02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ทำงานได้ครั้งละ </a:t>
                      </a: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เดือน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746545"/>
              </p:ext>
            </p:extLst>
          </p:nvPr>
        </p:nvGraphicFramePr>
        <p:xfrm>
          <a:off x="3631128" y="1814601"/>
          <a:ext cx="2336261" cy="4311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02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MoU 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นำเข้า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8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992,769</a:t>
                      </a: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นำเข้าจากประเทศต้นทาง</a:t>
                      </a:r>
                      <a:endParaRPr lang="en-US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พม่า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509,786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ลาว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192,005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คน</a:t>
                      </a: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กัมพูชา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290,678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เวียดนาม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289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868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02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ทำงานได้ครั้งละ</a:t>
                      </a: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2+2 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ปี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val 21"/>
          <p:cNvSpPr>
            <a:spLocks noChangeAspect="1"/>
          </p:cNvSpPr>
          <p:nvPr/>
        </p:nvSpPr>
        <p:spPr>
          <a:xfrm>
            <a:off x="9857628" y="2055348"/>
            <a:ext cx="540439" cy="54495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023724" y="2771365"/>
            <a:ext cx="2208245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altLang="ko-KR" sz="1600" dirty="0">
                <a:solidFill>
                  <a:schemeClr val="bg1"/>
                </a:solidFill>
                <a:cs typeface="Arial" pitchFamily="34" charset="0"/>
              </a:rPr>
              <a:t>ในแต่ละกลุ่มจะมีนโยบายเฉพาะในการจัดการ โดยทิศทางของประเทศไทยคือจะมุ่งไปสู่การนำเข้าแรงงานอย่างถูกกฎหมาย</a:t>
            </a:r>
          </a:p>
          <a:p>
            <a:pPr algn="ctr"/>
            <a:r>
              <a:rPr lang="th-TH" altLang="ko-KR" sz="1600" dirty="0">
                <a:solidFill>
                  <a:schemeClr val="bg1"/>
                </a:solidFill>
                <a:cs typeface="Arial" pitchFamily="34" charset="0"/>
              </a:rPr>
              <a:t>กลุ่ม </a:t>
            </a: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MoU </a:t>
            </a:r>
            <a:r>
              <a:rPr lang="th-TH" altLang="ko-KR" sz="1600" dirty="0">
                <a:solidFill>
                  <a:schemeClr val="bg1"/>
                </a:solidFill>
                <a:cs typeface="Arial" pitchFamily="34" charset="0"/>
              </a:rPr>
              <a:t>พิเศษ เป็นกลุ่มที่รัฐบาลมีนโยบายเฉพาะในการดำเนินการผ่อนผันให้เป็นกรณีพิเศษ</a:t>
            </a:r>
            <a:endParaRPr lang="en-US" altLang="ko-KR" sz="16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F37D645-61DC-4642-B3EB-AF4D7DCDA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648504"/>
              </p:ext>
            </p:extLst>
          </p:nvPr>
        </p:nvGraphicFramePr>
        <p:xfrm>
          <a:off x="8848901" y="1814601"/>
          <a:ext cx="2336261" cy="4650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687">
                <a:tc gridSpan="3">
                  <a:txBody>
                    <a:bodyPr/>
                    <a:lstStyle/>
                    <a:p>
                      <a:pPr algn="ctr"/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พิสูจน์สัญชาติเดิม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57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3,029</a:t>
                      </a: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299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พิสูจน์สัญชาติแต่ไม่ได้ยื่น</a:t>
                      </a:r>
                      <a:r>
                        <a:rPr lang="th-TH" altLang="ko-KR" sz="1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เนม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ลิสต์</a:t>
                      </a:r>
                      <a:endParaRPr lang="en-US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302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พม่า 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52,748 </a:t>
                      </a: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ลาว 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96 </a:t>
                      </a: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กัมพูชา 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183 </a:t>
                      </a: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คน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กลุ่มนี้บางส่วนไม่อยู่ในเงื่อนไขยื่น</a:t>
                      </a:r>
                      <a:r>
                        <a:rPr lang="th-TH" altLang="ko-KR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เนม</a:t>
                      </a:r>
                      <a:r>
                        <a:rPr lang="th-TH" altLang="ko-K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ลิสต์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02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117"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68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ทำงานได้ครั้งละ</a:t>
                      </a: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2+2 </a:t>
                      </a:r>
                      <a:r>
                        <a:rPr lang="th-TH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ปี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79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6085" y="164638"/>
            <a:ext cx="12192000" cy="768085"/>
          </a:xfrm>
        </p:spPr>
        <p:txBody>
          <a:bodyPr>
            <a:normAutofit fontScale="77500" lnSpcReduction="20000"/>
          </a:bodyPr>
          <a:lstStyle/>
          <a:p>
            <a:r>
              <a:rPr lang="th-TH" altLang="ko-KR" dirty="0"/>
              <a:t>มาตรการการผ่อนผันของรัฐบาล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การผ่อนผันให้อยู่และทำงานในประเทศไทยของกลุ่ม</a:t>
            </a:r>
            <a:r>
              <a:rPr lang="th-TH" altLang="ko-KR" dirty="0" err="1"/>
              <a:t>ต่างๆ</a:t>
            </a:r>
            <a:r>
              <a:rPr lang="th-TH" altLang="ko-KR" dirty="0"/>
              <a:t>  ในช่วงโควิด </a:t>
            </a:r>
            <a:r>
              <a:rPr lang="en-US" altLang="ko-KR" dirty="0"/>
              <a:t>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41700"/>
              </p:ext>
            </p:extLst>
          </p:nvPr>
        </p:nvGraphicFramePr>
        <p:xfrm>
          <a:off x="754459" y="1437471"/>
          <a:ext cx="2439067" cy="4327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37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หมด </a:t>
                      </a:r>
                      <a:r>
                        <a:rPr lang="en-US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26 </a:t>
                      </a: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มี.ค.</a:t>
                      </a:r>
                      <a:r>
                        <a:rPr lang="en-US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63</a:t>
                      </a: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เป็นต้นมา</a:t>
                      </a:r>
                      <a:endParaRPr lang="en-JM" altLang="ko-K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437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ผ่อนผันให้อยู่และทำงานได้ จนถึง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31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ก.ค.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63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รอมาตราการการจัดการของรัฐบาล</a:t>
                      </a: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185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6797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MoU4</a:t>
                      </a:r>
                      <a:r>
                        <a:rPr lang="th-TH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ปี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b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63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MoU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นำเข้าทำงานครบ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4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ปี</a:t>
                      </a:r>
                      <a:endParaRPr lang="en-JM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45467" y="1437471"/>
          <a:ext cx="2439067" cy="4327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37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หมด </a:t>
                      </a:r>
                      <a:r>
                        <a:rPr lang="en-US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31 </a:t>
                      </a: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มี.ค. </a:t>
                      </a:r>
                      <a:r>
                        <a:rPr lang="en-US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63</a:t>
                      </a: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ยื่น</a:t>
                      </a:r>
                      <a:r>
                        <a:rPr lang="th-TH" altLang="ko-KR" sz="18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เนม</a:t>
                      </a: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ลิสต์แล้ว</a:t>
                      </a:r>
                      <a:endParaRPr lang="en-JM" altLang="ko-K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437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ผ่อนผันให้อยู่และทำงานได้จนถึง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30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พ.ย.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63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โดยจะต้องดำเนินการต่อเอกสารให้เสร็จ</a:t>
                      </a: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185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6797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MoU</a:t>
                      </a:r>
                      <a:r>
                        <a:rPr lang="th-TH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พิเศษ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b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63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กลุ่มพิสูจน์สัญชาติยื่น</a:t>
                      </a:r>
                      <a:r>
                        <a:rPr lang="th-TH" altLang="ko-KR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เนม</a:t>
                      </a:r>
                      <a:r>
                        <a:rPr lang="th-TH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ลิสต์แล้ว</a:t>
                      </a:r>
                      <a:endParaRPr lang="en-JM" altLang="ko-K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61176"/>
              </p:ext>
            </p:extLst>
          </p:nvPr>
        </p:nvGraphicFramePr>
        <p:xfrm>
          <a:off x="6207468" y="1449597"/>
          <a:ext cx="2439067" cy="4327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37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หมด 26 มี.ค.63 เป็นต้นมา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437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ผ่อนผันให้อยู่และทำงานต่อได้จนถึง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31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ก.ค.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63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รอมาตรการการจัดการของรัฐบาล</a:t>
                      </a: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185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6797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th-TH" altLang="ko-KR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จ้างงานชายแดน</a:t>
                      </a:r>
                      <a:endParaRPr lang="ko-KR" altLang="en-US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b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63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ใช้ 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border</a:t>
                      </a:r>
                      <a:r>
                        <a:rPr lang="th-TH" altLang="ko-KR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pass </a:t>
                      </a:r>
                      <a:r>
                        <a:rPr lang="th-TH" altLang="ko-KR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เข้ามาทำงาน</a:t>
                      </a:r>
                      <a:endParaRPr lang="en-JM" altLang="ko-K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185969"/>
              </p:ext>
            </p:extLst>
          </p:nvPr>
        </p:nvGraphicFramePr>
        <p:xfrm>
          <a:off x="8869469" y="1449597"/>
          <a:ext cx="2439067" cy="4454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149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288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หมด 26 มี.ค.63 เป็นต้นมา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03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815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ผ่อนผันให้อยู่ต่อได้จนถึง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26 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ก.ย. </a:t>
                      </a:r>
                      <a:r>
                        <a:rPr lang="en-US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63</a:t>
                      </a: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เมื่อครบกำหนดต้องขอต่อวีซ่าหรือเดินทางกลับ </a:t>
                      </a: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1777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47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569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th-TH" altLang="ko-KR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วีซ่าทุกประเภท</a:t>
                      </a:r>
                      <a:endParaRPr lang="ko-KR" altLang="en-US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b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0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ko-K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วีซ่าประเภทต่าง ๆ </a:t>
                      </a:r>
                      <a:endParaRPr lang="en-JM" altLang="ko-K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EB0AA3A-6250-4CA8-9B23-7E16445AC6AB}"/>
              </a:ext>
            </a:extLst>
          </p:cNvPr>
          <p:cNvSpPr txBox="1"/>
          <p:nvPr/>
        </p:nvSpPr>
        <p:spPr>
          <a:xfrm>
            <a:off x="188033" y="6231697"/>
            <a:ext cx="11593002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200" b="1" dirty="0"/>
              <a:t>สำหรับกลุ่มที่ต้องไปการรายงานตัว</a:t>
            </a:r>
            <a:r>
              <a:rPr lang="en-US" sz="2200" b="1" dirty="0"/>
              <a:t> 90 </a:t>
            </a:r>
            <a:r>
              <a:rPr lang="th-TH" sz="2200" b="1" dirty="0"/>
              <a:t>วันตั้งแต่วันที่ </a:t>
            </a:r>
            <a:r>
              <a:rPr lang="en-US" sz="2200" b="1" dirty="0"/>
              <a:t>26 </a:t>
            </a:r>
            <a:r>
              <a:rPr lang="th-TH" sz="2200" b="1" dirty="0"/>
              <a:t>มีนาคม </a:t>
            </a:r>
            <a:r>
              <a:rPr lang="en-US" sz="2200" b="1" dirty="0"/>
              <a:t>63 </a:t>
            </a:r>
            <a:r>
              <a:rPr lang="th-TH" sz="2200" b="1" dirty="0"/>
              <a:t>เป็นต้นมา ให้ผ่อนผันยังไม่ต้องไปรายงานตัว จนถึง </a:t>
            </a:r>
            <a:r>
              <a:rPr lang="en-US" sz="2200" b="1" dirty="0"/>
              <a:t>30 </a:t>
            </a:r>
            <a:r>
              <a:rPr lang="th-TH" sz="2200" b="1" dirty="0"/>
              <a:t>ก.ค. </a:t>
            </a:r>
            <a:r>
              <a:rPr lang="en-US" sz="2200" b="1" dirty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63178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แนวทางการบริหารจัดการแรงงานข้ามชาติหลังโควิด-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ตามมติคณะกรรมการนโยบายการบริหารจัดการการทำงานของคนต่างด้าว (คบต.)</a:t>
            </a:r>
            <a:r>
              <a:rPr lang="en-US" altLang="ko-KR" dirty="0"/>
              <a:t> </a:t>
            </a:r>
            <a:r>
              <a:rPr lang="th-TH" altLang="ko-KR" dirty="0"/>
              <a:t>เมื่อ </a:t>
            </a:r>
            <a:r>
              <a:rPr lang="en-US" altLang="ko-KR" dirty="0"/>
              <a:t>20 </a:t>
            </a:r>
            <a:r>
              <a:rPr lang="th-TH" altLang="ko-KR" dirty="0"/>
              <a:t>ก.ค. </a:t>
            </a:r>
            <a:r>
              <a:rPr lang="en-US" altLang="ko-KR" dirty="0"/>
              <a:t>2563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88620" y="1781315"/>
            <a:ext cx="1152128" cy="1584117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44066" y="1715720"/>
            <a:ext cx="3552395" cy="2155989"/>
            <a:chOff x="496119" y="2469560"/>
            <a:chExt cx="1752190" cy="1616994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13619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กลุ่มพิสูจน์สัญชาติเดิมที่มี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PP/TD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/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CI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ที่ใบอนุญาตทำงานหมดตั้งแต่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30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ก.ย.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62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-30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มิ.ย.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63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และไม่ได้ดำเนินการตามมติครม.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ส.ค.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2562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จำนวนประมาณ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475,085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คน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7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solidFill>
                    <a:schemeClr val="accent2"/>
                  </a:solidFill>
                  <a:cs typeface="Arial" pitchFamily="34" charset="0"/>
                </a:rPr>
                <a:t>กลุ่ม </a:t>
              </a:r>
              <a:r>
                <a:rPr lang="en-US" altLang="ko-KR" sz="1867" b="1" dirty="0">
                  <a:solidFill>
                    <a:schemeClr val="accent2"/>
                  </a:solidFill>
                  <a:cs typeface="Arial" pitchFamily="34" charset="0"/>
                </a:rPr>
                <a:t>NV </a:t>
              </a:r>
              <a:r>
                <a:rPr lang="th-TH" altLang="ko-KR" sz="1867" b="1" dirty="0">
                  <a:solidFill>
                    <a:schemeClr val="accent2"/>
                  </a:solidFill>
                  <a:cs typeface="Arial" pitchFamily="34" charset="0"/>
                </a:rPr>
                <a:t>เดิมหลุด</a:t>
              </a:r>
              <a:r>
                <a:rPr lang="th-TH" altLang="ko-KR" sz="1867" b="1" dirty="0" err="1">
                  <a:solidFill>
                    <a:schemeClr val="accent2"/>
                  </a:solidFill>
                  <a:cs typeface="Arial" pitchFamily="34" charset="0"/>
                </a:rPr>
                <a:t>เนม</a:t>
              </a:r>
              <a:r>
                <a:rPr lang="th-TH" altLang="ko-KR" sz="1867" b="1" dirty="0">
                  <a:solidFill>
                    <a:schemeClr val="accent2"/>
                  </a:solidFill>
                  <a:cs typeface="Arial" pitchFamily="34" charset="0"/>
                </a:rPr>
                <a:t>ลิสต์</a:t>
              </a:r>
              <a:endParaRPr lang="ko-KR" altLang="en-US" sz="1867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95253" y="1900871"/>
            <a:ext cx="94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99456" y="1852106"/>
            <a:ext cx="1152128" cy="1584117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54902" y="1752654"/>
            <a:ext cx="3552395" cy="1811280"/>
            <a:chOff x="496119" y="2469560"/>
            <a:chExt cx="1752190" cy="1358462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11033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กลุ่ม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MoU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นำเข้า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สัญชาติ พม่า ลาว กัมพูชา ที่เข้ามาตาม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MoU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และทำงานครบ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ปี </a:t>
              </a:r>
            </a:p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จำนวนประมาณ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84,022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คน 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7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67" b="1" dirty="0">
                  <a:solidFill>
                    <a:schemeClr val="accent3"/>
                  </a:solidFill>
                  <a:cs typeface="Arial" pitchFamily="34" charset="0"/>
                </a:rPr>
                <a:t>MoU </a:t>
              </a:r>
              <a:r>
                <a:rPr lang="th-TH" altLang="ko-KR" sz="1867" b="1" dirty="0">
                  <a:solidFill>
                    <a:schemeClr val="accent3"/>
                  </a:solidFill>
                  <a:cs typeface="Arial" pitchFamily="34" charset="0"/>
                </a:rPr>
                <a:t>ครบ </a:t>
              </a:r>
              <a:r>
                <a:rPr lang="en-US" altLang="ko-KR" sz="1867" b="1" dirty="0">
                  <a:solidFill>
                    <a:schemeClr val="accent3"/>
                  </a:solidFill>
                  <a:cs typeface="Arial" pitchFamily="34" charset="0"/>
                </a:rPr>
                <a:t>4 </a:t>
              </a:r>
              <a:r>
                <a:rPr lang="th-TH" altLang="ko-KR" sz="1867" b="1" dirty="0">
                  <a:solidFill>
                    <a:schemeClr val="accent3"/>
                  </a:solidFill>
                  <a:cs typeface="Arial" pitchFamily="34" charset="0"/>
                </a:rPr>
                <a:t>ปี </a:t>
              </a:r>
              <a:endParaRPr lang="ko-KR" altLang="en-US" sz="1867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2774" y="1909103"/>
            <a:ext cx="94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99456" y="4284910"/>
            <a:ext cx="1152128" cy="1584117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54901" y="4224576"/>
            <a:ext cx="3552395" cy="2500698"/>
            <a:chOff x="496119" y="2469560"/>
            <a:chExt cx="1752190" cy="1875526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162044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กลุ่ม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MoU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ที่การได้รับอนุญาตให้ทำงานสิ้นสุดลงตามเงื่อนไขของ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ม.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51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53, 55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เช่น เปลี่ยนนายจ้างไม่ทัน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30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วัน ไม่เข้าเงื่อนไขการเปลี่ยนนายจ้างตามกฎหมาย</a:t>
              </a:r>
            </a:p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ไม่มีตัวเลขชัดเจนจากกรมการจัดหางาน </a:t>
              </a:r>
            </a:p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ตัวเลขประมาณเอง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100,000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คน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7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solidFill>
                    <a:schemeClr val="accent1"/>
                  </a:solidFill>
                  <a:cs typeface="Arial" pitchFamily="34" charset="0"/>
                </a:rPr>
                <a:t>กลุ่ม </a:t>
              </a:r>
              <a:r>
                <a:rPr lang="en-US" altLang="ko-KR" sz="1867" b="1" dirty="0">
                  <a:solidFill>
                    <a:schemeClr val="accent1"/>
                  </a:solidFill>
                  <a:cs typeface="Arial" pitchFamily="34" charset="0"/>
                </a:rPr>
                <a:t>MoU </a:t>
              </a:r>
              <a:r>
                <a:rPr lang="th-TH" altLang="ko-KR" sz="1867" b="1" dirty="0">
                  <a:solidFill>
                    <a:schemeClr val="accent1"/>
                  </a:solidFill>
                  <a:cs typeface="Arial" pitchFamily="34" charset="0"/>
                </a:rPr>
                <a:t>ที่เปลี่ยนนายจ้างไม่ได้</a:t>
              </a:r>
              <a:endParaRPr lang="ko-KR" altLang="en-US" sz="1867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302774" y="4341907"/>
            <a:ext cx="94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91935" y="4284866"/>
            <a:ext cx="1152128" cy="1584117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747380" y="4080565"/>
            <a:ext cx="3552395" cy="2155989"/>
            <a:chOff x="496119" y="2469560"/>
            <a:chExt cx="1752190" cy="1616994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13619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กลุ่มแรงงานจ้างงานชายแดนที่ใช้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Border Pass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เข้ามาทำงาน ได้รับอนุญาตทำงานครั้งละ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เดือน ปัจจุบันสิ้นสุดการอนุญาตทำงาน แต่ไม่สามารถเดินทางออกไปได้</a:t>
              </a:r>
            </a:p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จำนวนประมาณ 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92,572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คน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7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solidFill>
                    <a:schemeClr val="accent4"/>
                  </a:solidFill>
                  <a:cs typeface="Arial" pitchFamily="34" charset="0"/>
                </a:rPr>
                <a:t>กลุ่มจ้างงานชายแดน </a:t>
              </a:r>
              <a:endParaRPr lang="ko-KR" altLang="en-US" sz="1867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595253" y="4341863"/>
            <a:ext cx="94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6085" y="164638"/>
            <a:ext cx="12192000" cy="768085"/>
          </a:xfrm>
        </p:spPr>
        <p:txBody>
          <a:bodyPr>
            <a:normAutofit fontScale="77500" lnSpcReduction="20000"/>
          </a:bodyPr>
          <a:lstStyle/>
          <a:p>
            <a:r>
              <a:rPr lang="th-TH" altLang="ko-KR" dirty="0"/>
              <a:t>การดำเนินการสำหรับกลุ่ม </a:t>
            </a:r>
            <a:r>
              <a:rPr lang="en-US" altLang="ko-KR" dirty="0"/>
              <a:t>1,2 </a:t>
            </a:r>
            <a:r>
              <a:rPr lang="th-TH" altLang="ko-KR" dirty="0"/>
              <a:t>และ </a:t>
            </a:r>
            <a:r>
              <a:rPr lang="en-US" altLang="ko-KR" dirty="0"/>
              <a:t>3 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มีการดำเนินการในลักษณะ </a:t>
            </a:r>
            <a:r>
              <a:rPr lang="en-US" altLang="ko-KR" dirty="0"/>
              <a:t>MoU </a:t>
            </a:r>
            <a:r>
              <a:rPr lang="th-TH" altLang="ko-KR" dirty="0"/>
              <a:t>พิเศษ เช่นเดียวกับกลุ่มบัตรชมพู</a:t>
            </a:r>
            <a:endParaRPr lang="en-US" altLang="ko-KR" dirty="0"/>
          </a:p>
        </p:txBody>
      </p:sp>
      <p:grpSp>
        <p:nvGrpSpPr>
          <p:cNvPr id="4" name="Group 3"/>
          <p:cNvGrpSpPr/>
          <p:nvPr/>
        </p:nvGrpSpPr>
        <p:grpSpPr>
          <a:xfrm>
            <a:off x="527381" y="2180860"/>
            <a:ext cx="11082440" cy="4007195"/>
            <a:chOff x="1170431" y="740677"/>
            <a:chExt cx="8833425" cy="3193994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0" tIns="254000" rIns="254000" bIns="254000" numCol="1" spcCol="1270" anchor="t" anchorCtr="0">
              <a:noAutofit/>
            </a:bodyPr>
            <a:lstStyle/>
            <a:p>
              <a:pPr defTabSz="2963259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6667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0" tIns="254000" rIns="254000" bIns="254000" numCol="1" spcCol="1270" anchor="t" anchorCtr="0">
              <a:noAutofit/>
            </a:bodyPr>
            <a:lstStyle/>
            <a:p>
              <a:pPr defTabSz="2963259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6667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0" tIns="254000" rIns="254000" bIns="254000" numCol="1" spcCol="1270" anchor="t" anchorCtr="0">
              <a:noAutofit/>
            </a:bodyPr>
            <a:lstStyle/>
            <a:p>
              <a:pPr defTabSz="2963259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6667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L-Shape 13"/>
            <p:cNvSpPr/>
            <p:nvPr/>
          </p:nvSpPr>
          <p:spPr>
            <a:xfrm rot="5400000">
              <a:off x="8299143" y="346317"/>
              <a:ext cx="1310354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9" name="TextBox 18"/>
          <p:cNvSpPr txBox="1"/>
          <p:nvPr/>
        </p:nvSpPr>
        <p:spPr>
          <a:xfrm>
            <a:off x="826092" y="4377025"/>
            <a:ext cx="2716179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กลุ่มที่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และ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ยื่นขออนุญาต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ตั้งแต่ 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ส.ค. –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ต.ค. กลุ่ม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MoU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ครบ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ปี ทำงานไปก่อนได้จนถึง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ตค.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ทำงานได้จนถึง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มีค.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 </a:t>
            </a:r>
            <a:endParaRPr lang="th-TH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ค่าใบอนุญาตทำงาน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1,900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4977" y="3621022"/>
            <a:ext cx="219752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ยื่นขออนุญาตทำงาน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24902" y="3683612"/>
            <a:ext cx="2407146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ดำเนินการตรวจสุขภาพและประกันสุขภาพที่ รพ.รัฐเท่านั้น 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ค่าตรวจสุขภาพ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1,000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บาท/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ปี (ตรวจปีละครั้ง)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ประกันสุขภาพ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เดือน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500 </a:t>
            </a:r>
            <a:endParaRPr lang="th-TH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ปี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3,200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38396" y="3231021"/>
            <a:ext cx="2361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ขอรับการตรวจลงตราวีซ่าเพื่อขออยู่ต่อจนถึง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มีค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แต่วีซ่าจะอนุญาตครั้งละไม่เกิน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ปี 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ค่าวีซ่าครั้งละ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1,900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73169" y="2340879"/>
            <a:ext cx="1946929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ตรวจลงตราวีซ่า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96401" y="2607310"/>
            <a:ext cx="2547578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ทำบัตรประจำตัวคนซึ่งไม่มีสัญชาติไทยที่สำนักเขตหรือสำนักทะเบียนสาขาจังหวัด หรือที่กรมการปกครองกำหนดในท้องที่ทำงาน 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ค่าบัตร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เริ่มทำ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ก.พ.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–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มีค.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64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017264" y="1700808"/>
            <a:ext cx="1946929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ทำบัตรชมพู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01853" y="5094998"/>
            <a:ext cx="1852863" cy="4944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altLang="ko-KR" sz="1867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เงื่อนไข</a:t>
            </a:r>
            <a:endParaRPr lang="en-US" altLang="ko-KR" sz="1867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9073" y="2980950"/>
            <a:ext cx="1946929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ตรวจสุขภาพ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1853" y="5502259"/>
            <a:ext cx="4807970" cy="11264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ต้องเป็นแรงงานที่เคยได้รับอนุญาตให้อยู่และทำงานในประเทศไทย และยังไม่ได้เดินทางออกไปนอกประเทศ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การเปลี่ยนนายจ้างตามเงื่อนไข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MoU</a:t>
            </a:r>
            <a:endParaRPr lang="th-TH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639A63-A83F-45EB-A709-77D17FAE57F0}"/>
              </a:ext>
            </a:extLst>
          </p:cNvPr>
          <p:cNvSpPr txBox="1"/>
          <p:nvPr/>
        </p:nvSpPr>
        <p:spPr>
          <a:xfrm>
            <a:off x="4148386" y="1663083"/>
            <a:ext cx="376732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/>
              <a:t>ต้องดำเนินการให้เสร็จภายใน </a:t>
            </a:r>
            <a:r>
              <a:rPr lang="en-US" sz="2000" dirty="0"/>
              <a:t>31 </a:t>
            </a:r>
            <a:r>
              <a:rPr lang="th-TH" sz="2000" dirty="0"/>
              <a:t>มกราคม </a:t>
            </a:r>
            <a:r>
              <a:rPr lang="en-US" sz="2000" dirty="0"/>
              <a:t>64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E9D10A4F-1ACC-43F2-89FD-6B6B86C9BFF5}"/>
              </a:ext>
            </a:extLst>
          </p:cNvPr>
          <p:cNvSpPr/>
          <p:nvPr/>
        </p:nvSpPr>
        <p:spPr>
          <a:xfrm>
            <a:off x="4660446" y="2070729"/>
            <a:ext cx="320628" cy="9327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42737D99-0FA0-4AE0-9567-926D8FBF2268}"/>
              </a:ext>
            </a:extLst>
          </p:cNvPr>
          <p:cNvSpPr/>
          <p:nvPr/>
        </p:nvSpPr>
        <p:spPr>
          <a:xfrm>
            <a:off x="6801853" y="2070728"/>
            <a:ext cx="153160" cy="33550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9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16655"/>
            <a:ext cx="12192000" cy="29445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306" name="그룹 305">
            <a:extLst>
              <a:ext uri="{FF2B5EF4-FFF2-40B4-BE49-F238E27FC236}">
                <a16:creationId xmlns:a16="http://schemas.microsoft.com/office/drawing/2014/main" id="{ECE61CD3-8F4B-4A40-BC31-D5BBB3A6BA29}"/>
              </a:ext>
            </a:extLst>
          </p:cNvPr>
          <p:cNvGrpSpPr/>
          <p:nvPr/>
        </p:nvGrpSpPr>
        <p:grpSpPr>
          <a:xfrm>
            <a:off x="506957" y="2342805"/>
            <a:ext cx="4434779" cy="2587180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07" name="Freeform 8">
              <a:extLst>
                <a:ext uri="{FF2B5EF4-FFF2-40B4-BE49-F238E27FC236}">
                  <a16:creationId xmlns:a16="http://schemas.microsoft.com/office/drawing/2014/main" id="{6BBF56F4-E711-416E-A076-208EC9A119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/>
            </a:p>
          </p:txBody>
        </p:sp>
        <p:sp>
          <p:nvSpPr>
            <p:cNvPr id="308" name="Freeform 9">
              <a:extLst>
                <a:ext uri="{FF2B5EF4-FFF2-40B4-BE49-F238E27FC236}">
                  <a16:creationId xmlns:a16="http://schemas.microsoft.com/office/drawing/2014/main" id="{735AC350-C62C-4F99-B83E-2F75A304D6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/>
            </a:p>
          </p:txBody>
        </p:sp>
        <p:sp>
          <p:nvSpPr>
            <p:cNvPr id="309" name="Freeform 10">
              <a:extLst>
                <a:ext uri="{FF2B5EF4-FFF2-40B4-BE49-F238E27FC236}">
                  <a16:creationId xmlns:a16="http://schemas.microsoft.com/office/drawing/2014/main" id="{B8852F81-1CAE-4872-BB07-90E21A8BA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/>
            </a:p>
          </p:txBody>
        </p:sp>
        <p:sp>
          <p:nvSpPr>
            <p:cNvPr id="310" name="Freeform 11">
              <a:extLst>
                <a:ext uri="{FF2B5EF4-FFF2-40B4-BE49-F238E27FC236}">
                  <a16:creationId xmlns:a16="http://schemas.microsoft.com/office/drawing/2014/main" id="{F5E1AC79-EBC7-403F-9B0C-E002749EE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altLang="ko-KR" dirty="0"/>
              <a:t>การดำเนินการในกลุ่มจ้างงานชายแดน (ใช้บัตรผ่านแดน)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จ้างงานแบบตามฤดูกาลหรือไปกลับบริเวณชายแดน ขออนุญาตทำงานตามมาตรา </a:t>
            </a:r>
            <a:r>
              <a:rPr lang="en-US" altLang="ko-KR" dirty="0"/>
              <a:t>64 </a:t>
            </a:r>
            <a:r>
              <a:rPr lang="th-TH" altLang="ko-KR" dirty="0"/>
              <a:t>พรก.การบริหารจัดการการทำงานของคนต่างด้าว</a:t>
            </a:r>
            <a:endParaRPr lang="en-US" altLang="ko-KR" dirty="0"/>
          </a:p>
        </p:txBody>
      </p:sp>
      <p:sp>
        <p:nvSpPr>
          <p:cNvPr id="5" name="Oval 4"/>
          <p:cNvSpPr/>
          <p:nvPr/>
        </p:nvSpPr>
        <p:spPr>
          <a:xfrm>
            <a:off x="6724472" y="2360920"/>
            <a:ext cx="864096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" name="Oval 11"/>
          <p:cNvSpPr/>
          <p:nvPr/>
        </p:nvSpPr>
        <p:spPr>
          <a:xfrm>
            <a:off x="8596680" y="2363792"/>
            <a:ext cx="864096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4" name="Oval 13"/>
          <p:cNvSpPr/>
          <p:nvPr/>
        </p:nvSpPr>
        <p:spPr>
          <a:xfrm>
            <a:off x="10468888" y="2369536"/>
            <a:ext cx="864096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5" name="Rectangle 9"/>
          <p:cNvSpPr/>
          <p:nvPr/>
        </p:nvSpPr>
        <p:spPr>
          <a:xfrm flipH="1">
            <a:off x="6941417" y="2594484"/>
            <a:ext cx="430207" cy="40271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6" name="Rectangle 16"/>
          <p:cNvSpPr/>
          <p:nvPr/>
        </p:nvSpPr>
        <p:spPr>
          <a:xfrm rot="18900000" flipH="1">
            <a:off x="8865763" y="2509418"/>
            <a:ext cx="325931" cy="5843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630717" y="2532973"/>
            <a:ext cx="540439" cy="54495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8" name="TextBox 17"/>
          <p:cNvSpPr txBox="1"/>
          <p:nvPr/>
        </p:nvSpPr>
        <p:spPr>
          <a:xfrm>
            <a:off x="6096000" y="5296990"/>
            <a:ext cx="5568619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ต้องเป็นคนที่เคยได้รับอนุญาตทำงานในพื้นที่ชายแดน  เคยได้รับใบอนุญาตทำงาน ยังไม่ได้เดินออกประเทศ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ทำงานได้เฉพาะงานกรรมกรและใช้ในบ้านเท่านั้น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 Placeholder 13"/>
          <p:cNvSpPr txBox="1">
            <a:spLocks/>
          </p:cNvSpPr>
          <p:nvPr/>
        </p:nvSpPr>
        <p:spPr>
          <a:xfrm>
            <a:off x="649312" y="5246520"/>
            <a:ext cx="5301192" cy="120893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h-TH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เงื่อนไขในการดำเนินการ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0396" y="1525261"/>
            <a:ext cx="2520269" cy="55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21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มาตราการในรัฐบาล</a:t>
            </a:r>
            <a:endParaRPr lang="ko-KR" altLang="en-US" sz="21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3731" y="1438751"/>
            <a:ext cx="8320888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มีมาตรการส่งเสริมให้อยู่และทำงานในประเทศไทยชั่วคราวจนถึง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มีนาคม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2565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โดยอนุญาตทำงานครั้งละ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เดือน โดยต้องดำเนินการให้เสร็จภายใน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26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กันยายน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2563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200816" y="3333258"/>
            <a:ext cx="1911408" cy="1155456"/>
            <a:chOff x="6228184" y="1749861"/>
            <a:chExt cx="2592288" cy="866593"/>
          </a:xfrm>
        </p:grpSpPr>
        <p:sp>
          <p:nvSpPr>
            <p:cNvPr id="23" name="TextBox 22"/>
            <p:cNvSpPr txBox="1"/>
            <p:nvPr/>
          </p:nvSpPr>
          <p:spPr>
            <a:xfrm>
              <a:off x="6228184" y="2030139"/>
              <a:ext cx="2592288" cy="586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ยื่นขออนุญาตทำงานภายใน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31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ตค.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64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8184" y="1749861"/>
              <a:ext cx="2592288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1500" b="1" dirty="0">
                  <a:solidFill>
                    <a:schemeClr val="bg1"/>
                  </a:solidFill>
                  <a:cs typeface="Arial" pitchFamily="34" charset="0"/>
                </a:rPr>
                <a:t>ยื่นขออนุญาตทำงาน</a:t>
              </a:r>
              <a:endParaRPr lang="ko-KR" altLang="en-US" sz="15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073024" y="3333257"/>
            <a:ext cx="1911408" cy="1672520"/>
            <a:chOff x="6228184" y="1749861"/>
            <a:chExt cx="2592288" cy="1254392"/>
          </a:xfrm>
        </p:grpSpPr>
        <p:sp>
          <p:nvSpPr>
            <p:cNvPr id="26" name="TextBox 25"/>
            <p:cNvSpPr txBox="1"/>
            <p:nvPr/>
          </p:nvSpPr>
          <p:spPr>
            <a:xfrm>
              <a:off x="6228184" y="2030139"/>
              <a:ext cx="2592288" cy="974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1400" dirty="0">
                  <a:solidFill>
                    <a:schemeClr val="bg1"/>
                  </a:solidFill>
                  <a:cs typeface="Arial" pitchFamily="34" charset="0"/>
                </a:rPr>
                <a:t>ตรวจที่รพ.รัฐเท่านั้น</a:t>
              </a:r>
            </a:p>
            <a:p>
              <a:pPr algn="ctr"/>
              <a:r>
                <a:rPr lang="th-TH" altLang="ko-KR" sz="1400" dirty="0">
                  <a:solidFill>
                    <a:schemeClr val="bg1"/>
                  </a:solidFill>
                  <a:cs typeface="Arial" pitchFamily="34" charset="0"/>
                </a:rPr>
                <a:t>ค่าตรวสุขภาพ </a:t>
              </a:r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500 </a:t>
              </a:r>
              <a:r>
                <a:rPr lang="th-TH" altLang="ko-KR" sz="1400" dirty="0">
                  <a:solidFill>
                    <a:schemeClr val="bg1"/>
                  </a:solidFill>
                  <a:cs typeface="Arial" pitchFamily="34" charset="0"/>
                </a:rPr>
                <a:t>บาท ค่าประกันสุขภาพ </a:t>
              </a:r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3 </a:t>
              </a:r>
              <a:r>
                <a:rPr lang="th-TH" altLang="ko-KR" sz="1400" dirty="0">
                  <a:solidFill>
                    <a:schemeClr val="bg1"/>
                  </a:solidFill>
                  <a:cs typeface="Arial" pitchFamily="34" charset="0"/>
                </a:rPr>
                <a:t>เดือน </a:t>
              </a:r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500 </a:t>
              </a:r>
              <a:r>
                <a:rPr lang="th-TH" altLang="ko-KR" sz="1400" dirty="0">
                  <a:solidFill>
                    <a:schemeClr val="bg1"/>
                  </a:solidFill>
                  <a:cs typeface="Arial" pitchFamily="34" charset="0"/>
                </a:rPr>
                <a:t>บาท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8184" y="1749861"/>
              <a:ext cx="2592288" cy="37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1867" b="1" dirty="0">
                  <a:solidFill>
                    <a:schemeClr val="bg1"/>
                  </a:solidFill>
                  <a:cs typeface="Arial" pitchFamily="34" charset="0"/>
                </a:rPr>
                <a:t>ตรวจสุขภาพ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945232" y="3333258"/>
            <a:ext cx="1911408" cy="1844875"/>
            <a:chOff x="6228184" y="1749861"/>
            <a:chExt cx="2592288" cy="1383658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030139"/>
              <a:ext cx="2592288" cy="11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ในการขอต่อใบอนุญาตทำงานในครั้งที่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2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ต้องใบรับรองแพทย์</a:t>
              </a:r>
              <a:endParaRPr lang="en-US" altLang="ko-KR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7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1867" b="1" dirty="0">
                  <a:solidFill>
                    <a:schemeClr val="bg1"/>
                  </a:solidFill>
                  <a:cs typeface="Arial" pitchFamily="34" charset="0"/>
                </a:rPr>
                <a:t>การขอต่อ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6085" y="164638"/>
            <a:ext cx="12192000" cy="768085"/>
          </a:xfrm>
        </p:spPr>
        <p:txBody>
          <a:bodyPr>
            <a:normAutofit fontScale="77500" lnSpcReduction="20000"/>
          </a:bodyPr>
          <a:lstStyle/>
          <a:p>
            <a:r>
              <a:rPr lang="th-TH" altLang="ko-KR" dirty="0"/>
              <a:t>การเดินทางเข้าประเทศของแรงงานข้ามชาติ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6085" y="860716"/>
            <a:ext cx="12192000" cy="38404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ความคืบหน้าตามมติศูนย์บริหารสถานการณ์โควิด-19 (</a:t>
            </a:r>
            <a:r>
              <a:rPr lang="th-TH" altLang="ko-KR" dirty="0" err="1"/>
              <a:t>ศบ</a:t>
            </a:r>
            <a:r>
              <a:rPr lang="th-TH" altLang="ko-KR" dirty="0"/>
              <a:t>ค.) 22 กรกฎาคม 2563 </a:t>
            </a:r>
            <a:endParaRPr lang="en-US" altLang="ko-KR" dirty="0"/>
          </a:p>
        </p:txBody>
      </p:sp>
      <p:sp>
        <p:nvSpPr>
          <p:cNvPr id="4" name="Oval 3"/>
          <p:cNvSpPr/>
          <p:nvPr/>
        </p:nvSpPr>
        <p:spPr>
          <a:xfrm>
            <a:off x="1184928" y="5190728"/>
            <a:ext cx="960107" cy="96010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Oval 4"/>
          <p:cNvSpPr/>
          <p:nvPr/>
        </p:nvSpPr>
        <p:spPr>
          <a:xfrm>
            <a:off x="727888" y="2141661"/>
            <a:ext cx="960107" cy="96010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6" name="Oval 5"/>
          <p:cNvSpPr/>
          <p:nvPr/>
        </p:nvSpPr>
        <p:spPr>
          <a:xfrm>
            <a:off x="2662389" y="3602695"/>
            <a:ext cx="960107" cy="9601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7" name="Group 6"/>
          <p:cNvGrpSpPr/>
          <p:nvPr/>
        </p:nvGrpSpPr>
        <p:grpSpPr>
          <a:xfrm>
            <a:off x="-1669753" y="1850563"/>
            <a:ext cx="4258005" cy="4299085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2209949" y="1604798"/>
            <a:ext cx="5398397" cy="5398397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2809016" y="1837003"/>
            <a:ext cx="4720696" cy="4720696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sp>
        <p:nvSpPr>
          <p:cNvPr id="16" name="Rectangle 9"/>
          <p:cNvSpPr/>
          <p:nvPr/>
        </p:nvSpPr>
        <p:spPr>
          <a:xfrm>
            <a:off x="1006287" y="2403236"/>
            <a:ext cx="422996" cy="39596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452286" y="5456309"/>
            <a:ext cx="425391" cy="42894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8" name="Rounded Rectangle 27"/>
          <p:cNvSpPr/>
          <p:nvPr/>
        </p:nvSpPr>
        <p:spPr>
          <a:xfrm>
            <a:off x="2907490" y="3907300"/>
            <a:ext cx="456820" cy="3508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grpSp>
        <p:nvGrpSpPr>
          <p:cNvPr id="19" name="Group 18"/>
          <p:cNvGrpSpPr/>
          <p:nvPr/>
        </p:nvGrpSpPr>
        <p:grpSpPr>
          <a:xfrm>
            <a:off x="2920085" y="2021754"/>
            <a:ext cx="3264363" cy="1415832"/>
            <a:chOff x="803640" y="3362835"/>
            <a:chExt cx="2059657" cy="1061874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844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1.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กลุ่มแรงงานที่มีวีซ่าและใบอนุญาตทำงาน และทำรีเอนทรีวีซ่ากลับบ้านไปก่อนหน้านี้ ประมาณ 69,235 คน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b="1" dirty="0">
                  <a:solidFill>
                    <a:schemeClr val="accent3"/>
                  </a:solidFill>
                  <a:cs typeface="Arial" pitchFamily="34" charset="0"/>
                </a:rPr>
                <a:t>กลุ่มแรงงานที่จะเดินทางเข้ามา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13611" y="3451561"/>
            <a:ext cx="3264363" cy="1760542"/>
            <a:chOff x="803640" y="3362835"/>
            <a:chExt cx="2059657" cy="1320406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1103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2.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กลุ่มรอการนำเข้า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moU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ที่ที่นายจ้างดำเนินการขอนำเข้า แต่ไม่สามารถดำเนินการขั้นตอนต่อไปได้ ประมาณ 42,168 คน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b="1" dirty="0">
                  <a:solidFill>
                    <a:schemeClr val="accent2"/>
                  </a:solidFill>
                  <a:cs typeface="Arial" pitchFamily="34" charset="0"/>
                </a:rPr>
                <a:t>กลุ่มแรงงานที่จะเดินทางเข้ามา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22952" y="5218320"/>
            <a:ext cx="3264363" cy="1071121"/>
            <a:chOff x="803640" y="3362835"/>
            <a:chExt cx="2059657" cy="803341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586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ยังไม่มีกำหนดชัดเจนจาก </a:t>
              </a:r>
              <a:r>
                <a:rPr lang="th-TH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ศบ</a:t>
              </a:r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ค. และกระทรวงแรงงาน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b="1" dirty="0">
                  <a:solidFill>
                    <a:schemeClr val="accent1"/>
                  </a:solidFill>
                  <a:cs typeface="Arial" pitchFamily="34" charset="0"/>
                </a:rPr>
                <a:t>ระยะเวลาดำเนินการ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561392" y="4919777"/>
            <a:ext cx="41906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buFont typeface="Wingdings" pitchFamily="2" charset="2"/>
              <a:buChar char="l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ช่องทางการเข้าประเทศสระแก้ว  หนองคาย ตากและระนอง โดยนายจ้าง ค่าใช้จ่ายในการตรวจเชื้อ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COVID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และกักตัว 14 วัน ประมาณ 13,200-19,300บาท/คน บาทต่อแรงงานต่างด้าว 1 คน เบื้องต้นให้นายจ้างรับผิดชอบ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61392" y="1589756"/>
            <a:ext cx="3744416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1867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เงื่อนไขในการเดินทางเข้ามา</a:t>
            </a:r>
            <a:endParaRPr lang="ko-KR" altLang="en-US" sz="1867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61392" y="2100827"/>
            <a:ext cx="3936437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buFont typeface="Wingdings" pitchFamily="2" charset="2"/>
              <a:buChar char="l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ต้องได้รับหนังสือรับรองว่าเดินทางเข้ามาในราชอาณาจักรได้ และมีใบรับรองแพทย์ (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Fit to Travel)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61392" y="3117523"/>
            <a:ext cx="39364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buFont typeface="Wingdings" pitchFamily="2" charset="2"/>
              <a:buChar char="l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กลุ่มรีเอนทรีวีซ่า ตรวจโควิดทันที กักตัว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14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วัน</a:t>
            </a:r>
          </a:p>
          <a:p>
            <a:pPr marL="228594" indent="-228594">
              <a:buFont typeface="Wingdings" pitchFamily="2" charset="2"/>
              <a:buChar char="l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กลุ่ม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MoU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นำเข้า ตรวจโควิด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+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ตรวจสุขภาพ ซื้อประกันสุขภาพ กักตัว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14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วัน ตีวีซ่า รับใบอนุญาตทำงาน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th-TH" altLang="ko-KR" sz="3600" b="1" dirty="0"/>
              <a:t>มติครม. อนุมัติเงินชดเชยรายได้ ผู้ประกันตนที่ไม่ครบ </a:t>
            </a:r>
            <a:r>
              <a:rPr lang="en-US" altLang="ko-KR" sz="3600" b="1" dirty="0"/>
              <a:t>6 </a:t>
            </a:r>
            <a:r>
              <a:rPr lang="th-TH" altLang="ko-KR" sz="3600" b="1" dirty="0"/>
              <a:t>เดือน</a:t>
            </a:r>
            <a:endParaRPr lang="ko-KR" alt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มติครม. </a:t>
            </a:r>
            <a:r>
              <a:rPr lang="en-US" altLang="ko-KR" dirty="0"/>
              <a:t>21 </a:t>
            </a:r>
            <a:r>
              <a:rPr lang="th-TH" altLang="ko-KR" dirty="0"/>
              <a:t>ก.ค. </a:t>
            </a:r>
            <a:r>
              <a:rPr lang="en-US" altLang="ko-KR" dirty="0"/>
              <a:t>2563 </a:t>
            </a:r>
            <a:r>
              <a:rPr lang="th-TH" altLang="ko-KR" dirty="0"/>
              <a:t>ผลการพิจารณาของคณะกรรมการกลั่นกรองการใช้จ่ายเงินกู้ </a:t>
            </a:r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4821192" y="2623644"/>
            <a:ext cx="1200000" cy="1200000"/>
            <a:chOff x="3563888" y="1923678"/>
            <a:chExt cx="900000" cy="900000"/>
          </a:xfrm>
        </p:grpSpPr>
        <p:sp>
          <p:nvSpPr>
            <p:cNvPr id="4" name="Rectangle 3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6168912" y="2287644"/>
            <a:ext cx="1536000" cy="1536000"/>
            <a:chOff x="3563888" y="1923678"/>
            <a:chExt cx="900000" cy="900000"/>
          </a:xfrm>
        </p:grpSpPr>
        <p:sp>
          <p:nvSpPr>
            <p:cNvPr id="9" name="Rectangle 8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6168912" y="3973363"/>
            <a:ext cx="960000" cy="960000"/>
            <a:chOff x="3563888" y="1923678"/>
            <a:chExt cx="900000" cy="900000"/>
          </a:xfrm>
        </p:grpSpPr>
        <p:sp>
          <p:nvSpPr>
            <p:cNvPr id="12" name="Rectangle 11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4677149" y="3973365"/>
            <a:ext cx="1344044" cy="1344044"/>
            <a:chOff x="3563888" y="1923678"/>
            <a:chExt cx="900000" cy="900000"/>
          </a:xfrm>
        </p:grpSpPr>
        <p:sp>
          <p:nvSpPr>
            <p:cNvPr id="15" name="Rectangle 14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66797" y="3181664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1066" y="3128725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B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6797" y="4099004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C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4443" y="3994641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D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" name="Rectangle 9"/>
          <p:cNvSpPr/>
          <p:nvPr/>
        </p:nvSpPr>
        <p:spPr>
          <a:xfrm>
            <a:off x="4974289" y="2771307"/>
            <a:ext cx="430207" cy="40271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2" name="Rectangle 16"/>
          <p:cNvSpPr/>
          <p:nvPr/>
        </p:nvSpPr>
        <p:spPr>
          <a:xfrm rot="2700000">
            <a:off x="4942407" y="4612519"/>
            <a:ext cx="325931" cy="5843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3" name="Oval 21"/>
          <p:cNvSpPr>
            <a:spLocks noChangeAspect="1"/>
          </p:cNvSpPr>
          <p:nvPr/>
        </p:nvSpPr>
        <p:spPr>
          <a:xfrm>
            <a:off x="6977988" y="2529332"/>
            <a:ext cx="521955" cy="52631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4" name="Rounded Rectangle 27"/>
          <p:cNvSpPr/>
          <p:nvPr/>
        </p:nvSpPr>
        <p:spPr>
          <a:xfrm>
            <a:off x="6595883" y="4494227"/>
            <a:ext cx="393571" cy="30231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grpSp>
        <p:nvGrpSpPr>
          <p:cNvPr id="25" name="Group 24"/>
          <p:cNvGrpSpPr/>
          <p:nvPr/>
        </p:nvGrpSpPr>
        <p:grpSpPr>
          <a:xfrm>
            <a:off x="722872" y="2371362"/>
            <a:ext cx="3385977" cy="1588187"/>
            <a:chOff x="803640" y="3362835"/>
            <a:chExt cx="2059657" cy="1191140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974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ผู้ประกันตนตามมาตรา 33 ที่ตกงานหรือถูกเลิกจ้าง และไม่ได้รับเงินทดแทนจากกองทุนประกันสังคมกรณีว่างงาน เนื่องจากจ่ายเงินสมทบเข้ากองทุนฯ ไม่ครบ 6 เดือน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กลุ่มเป้าหมาย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22872" y="4771629"/>
            <a:ext cx="3385977" cy="1071122"/>
            <a:chOff x="803640" y="3362835"/>
            <a:chExt cx="2059657" cy="803341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586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ผู้ประกันตนที่ได้รับเงินชดเชยครั้งนี้ มีจำนวนทั้งสิ้น 59,776 คน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จำนวนผู้ประกันตน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154894" y="2371364"/>
            <a:ext cx="3385977" cy="1415832"/>
            <a:chOff x="803640" y="3362835"/>
            <a:chExt cx="2059657" cy="1061873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844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ได้รับเงินเยียวยา 5,000 บาท เป็นเวลา 3 เดือน (มิ.ย. - ส.ค. 63) รวมเป็นเงิน 15,000 บาท โดยจ่ายเพียงครั้งเดียว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ค่าชดเชยที่ได้ครับ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154894" y="4771627"/>
            <a:ext cx="3385977" cy="1415832"/>
            <a:chOff x="803640" y="3362835"/>
            <a:chExt cx="2059657" cy="1061874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844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เมื่อประกันสังคมได้รับเงินจากกระทรวงการคลังแล้ว จะดำเนินการโอนเข้าบัญชีผู้ประกันตน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ระยะเวลาดำเนินการและแนวทาง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89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altLang="ko-KR" sz="2000" b="1" dirty="0"/>
              <a:t>แนวทางการขายบัตรประกันสุขภาพกลุ่มแรงงานต่างด้าวที่การอนุญาตสิ้นสุดลงแต่ไม่สามารถกลับประเทศต้นทางได้เนื่องจากผลกระทบจากการแพร่ระบาดของโรคติดเชื้อไวรัสโค</a:t>
            </a:r>
            <a:r>
              <a:rPr lang="th-TH" altLang="ko-KR" sz="2000" b="1" dirty="0" err="1"/>
              <a:t>โร</a:t>
            </a:r>
            <a:r>
              <a:rPr lang="th-TH" altLang="ko-KR" sz="2000" b="1" dirty="0"/>
              <a:t>นา 2019 หรือโรคโควิด 19</a:t>
            </a:r>
            <a:endParaRPr lang="ko-KR" altLang="en-US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964072"/>
            <a:ext cx="12192000" cy="38404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มาตรการล่าสุดของกระทรวงสาธารณสุข หนังสือ ลงวันที่ </a:t>
            </a:r>
            <a:r>
              <a:rPr lang="en-US" altLang="ko-KR" dirty="0"/>
              <a:t>17 </a:t>
            </a:r>
            <a:r>
              <a:rPr lang="th-TH" altLang="ko-KR" dirty="0"/>
              <a:t>กรกฎาคม </a:t>
            </a:r>
            <a:r>
              <a:rPr lang="en-US" altLang="ko-KR" dirty="0"/>
              <a:t>2563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6792" y="2180863"/>
            <a:ext cx="3456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5" name="Rectangle 4"/>
          <p:cNvSpPr/>
          <p:nvPr/>
        </p:nvSpPr>
        <p:spPr>
          <a:xfrm>
            <a:off x="6593139" y="2180863"/>
            <a:ext cx="3456000" cy="9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947416" y="2482938"/>
            <a:ext cx="3781243" cy="344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ขยายอายุใบรับรองแพทย์เดิมออกไปจนถึง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พ.ย.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63</a:t>
            </a:r>
          </a:p>
          <a:p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ขายประกันสุขภาพตามเงื่อนไขของประกาศกระทรวงสาธารณสุข (ขายก่อนตรวจได้)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กิจการที่ไม่เข้าประกันสังคม ขายประกันสุขภาพ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ปี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3,600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กิจการที่เข้าประกันสังคม ซื้อประกันสุขภาพ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เดือน (ในกรณีที่ประกันเดิมหมดให้สามารถซื้อต่อได้ตามเงื่อนไขไปก่อน)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0516" y="2482938"/>
            <a:ext cx="3781243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สามารถใช้ใบรับรองแพทย์ที่ออกให้ไม่เกิน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ปีไปจนถึง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ก.ค. หรือตามแต่ที่ครม.จะประกาศขยาย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ขายประกันสุขภาพ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เดือน โดยเป็นตรวจสุขภาพ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 ค่าประกันสุขภาพ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กลุ่มจ้างงานชายแดน ตาม ม.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64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ของพรกการบริหารการทำงานของคนต่างด้าว ถ้ามีใบรับรองแพทย์เดิมที่อายุไม่เกิน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ปี ไม่ต้องตรวจซ้ำ ซื้อประกันสุขภาพ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เดือน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500 </a:t>
            </a:r>
            <a:r>
              <a:rPr lang="th-TH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บาทต่อไปได้เลย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DCC548-5439-40D4-B76C-C494EA94D227}"/>
              </a:ext>
            </a:extLst>
          </p:cNvPr>
          <p:cNvSpPr txBox="1"/>
          <p:nvPr/>
        </p:nvSpPr>
        <p:spPr>
          <a:xfrm>
            <a:off x="2447595" y="1683189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/>
              <a:t>กลุ่มรอทำบัตรชมพู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14B18-E9D9-4358-96C6-65AD27F50912}"/>
              </a:ext>
            </a:extLst>
          </p:cNvPr>
          <p:cNvSpPr txBox="1"/>
          <p:nvPr/>
        </p:nvSpPr>
        <p:spPr>
          <a:xfrm>
            <a:off x="6888155" y="1610856"/>
            <a:ext cx="297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/>
              <a:t>กลุ่ม </a:t>
            </a:r>
            <a:r>
              <a:rPr lang="en-US" sz="2400" dirty="0"/>
              <a:t>MoU </a:t>
            </a:r>
            <a:r>
              <a:rPr lang="th-TH" sz="2400" dirty="0"/>
              <a:t>ครบ </a:t>
            </a:r>
            <a:r>
              <a:rPr lang="en-US" sz="2400" dirty="0"/>
              <a:t>4 </a:t>
            </a:r>
            <a:r>
              <a:rPr lang="th-TH" sz="2400" dirty="0"/>
              <a:t>ปี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227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1463</Words>
  <Application>Microsoft Office PowerPoint</Application>
  <PresentationFormat>Widescreen</PresentationFormat>
  <Paragraphs>151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ประชุม MWG เดือนกรกฎาคม 2563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adisorn kerdmongkol</dc:creator>
  <cp:lastModifiedBy>Koreeyor Manuchae</cp:lastModifiedBy>
  <cp:revision>21</cp:revision>
  <dcterms:created xsi:type="dcterms:W3CDTF">2020-07-28T16:04:39Z</dcterms:created>
  <dcterms:modified xsi:type="dcterms:W3CDTF">2020-07-30T03:57:33Z</dcterms:modified>
</cp:coreProperties>
</file>