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8" r:id="rId3"/>
    <p:sldId id="309" r:id="rId4"/>
    <p:sldId id="329" r:id="rId5"/>
    <p:sldId id="294" r:id="rId6"/>
    <p:sldId id="277" r:id="rId7"/>
    <p:sldId id="330" r:id="rId8"/>
    <p:sldId id="258" r:id="rId9"/>
    <p:sldId id="261" r:id="rId10"/>
    <p:sldId id="295" r:id="rId11"/>
    <p:sldId id="299" r:id="rId12"/>
    <p:sldId id="275" r:id="rId13"/>
    <p:sldId id="280" r:id="rId14"/>
    <p:sldId id="278" r:id="rId15"/>
    <p:sldId id="281" r:id="rId16"/>
    <p:sldId id="267" r:id="rId17"/>
    <p:sldId id="298" r:id="rId18"/>
    <p:sldId id="318" r:id="rId19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75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489201621305365"/>
          <c:y val="0.10051724600998188"/>
          <c:w val="0.7587875261530459"/>
          <c:h val="0.753573072459821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พม่า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MoU</c:v>
                </c:pt>
                <c:pt idx="1">
                  <c:v>มติ 29 ธค 63</c:v>
                </c:pt>
                <c:pt idx="2">
                  <c:v>มติ 13 กค 64</c:v>
                </c:pt>
                <c:pt idx="3">
                  <c:v>มติ 28 กย 64</c:v>
                </c:pt>
                <c:pt idx="4">
                  <c:v>มติ 5 กค 65</c:v>
                </c:pt>
                <c:pt idx="5">
                  <c:v>จ้างงานชายแดน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348104</c:v>
                </c:pt>
                <c:pt idx="1">
                  <c:v>257433</c:v>
                </c:pt>
                <c:pt idx="2">
                  <c:v>692139</c:v>
                </c:pt>
                <c:pt idx="3">
                  <c:v>278130</c:v>
                </c:pt>
                <c:pt idx="4">
                  <c:v>542266</c:v>
                </c:pt>
                <c:pt idx="5">
                  <c:v>6977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29-4377-8A33-9716427A09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ลาว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MoU</c:v>
                </c:pt>
                <c:pt idx="1">
                  <c:v>มติ 29 ธค 63</c:v>
                </c:pt>
                <c:pt idx="2">
                  <c:v>มติ 13 กค 64</c:v>
                </c:pt>
                <c:pt idx="3">
                  <c:v>มติ 28 กย 64</c:v>
                </c:pt>
                <c:pt idx="4">
                  <c:v>มติ 5 กค 65</c:v>
                </c:pt>
                <c:pt idx="5">
                  <c:v>จ้างงานชายแดน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>
                  <c:v>99408</c:v>
                </c:pt>
                <c:pt idx="1">
                  <c:v>48095</c:v>
                </c:pt>
                <c:pt idx="2">
                  <c:v>68498</c:v>
                </c:pt>
                <c:pt idx="3">
                  <c:v>23384</c:v>
                </c:pt>
                <c:pt idx="4">
                  <c:v>45048</c:v>
                </c:pt>
                <c:pt idx="5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29-4377-8A33-9716427A09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กัมพูชา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MoU</c:v>
                </c:pt>
                <c:pt idx="1">
                  <c:v>มติ 29 ธค 63</c:v>
                </c:pt>
                <c:pt idx="2">
                  <c:v>มติ 13 กค 64</c:v>
                </c:pt>
                <c:pt idx="3">
                  <c:v>มติ 28 กย 64</c:v>
                </c:pt>
                <c:pt idx="4">
                  <c:v>มติ 5 กค 65</c:v>
                </c:pt>
                <c:pt idx="5">
                  <c:v>จ้างงานชายแดน</c:v>
                </c:pt>
              </c:strCache>
            </c:strRef>
          </c:cat>
          <c:val>
            <c:numRef>
              <c:f>Sheet1!$D$2:$D$7</c:f>
              <c:numCache>
                <c:formatCode>#,##0</c:formatCode>
                <c:ptCount val="6"/>
                <c:pt idx="0">
                  <c:v>118631</c:v>
                </c:pt>
                <c:pt idx="1">
                  <c:v>107655</c:v>
                </c:pt>
                <c:pt idx="2">
                  <c:v>189521</c:v>
                </c:pt>
                <c:pt idx="3">
                  <c:v>101360</c:v>
                </c:pt>
                <c:pt idx="4">
                  <c:v>110758</c:v>
                </c:pt>
                <c:pt idx="5">
                  <c:v>15989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29-4377-8A33-9716427A09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เวียดนาม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MoU</c:v>
                </c:pt>
                <c:pt idx="1">
                  <c:v>มติ 29 ธค 63</c:v>
                </c:pt>
                <c:pt idx="2">
                  <c:v>มติ 13 กค 64</c:v>
                </c:pt>
                <c:pt idx="3">
                  <c:v>มติ 28 กย 64</c:v>
                </c:pt>
                <c:pt idx="4">
                  <c:v>มติ 5 กค 65</c:v>
                </c:pt>
                <c:pt idx="5">
                  <c:v>จ้างงานชายแดน</c:v>
                </c:pt>
              </c:strCache>
            </c:strRef>
          </c:cat>
          <c:val>
            <c:numRef>
              <c:f>Sheet1!$E$2:$E$7</c:f>
              <c:numCache>
                <c:formatCode>#,##0</c:formatCode>
                <c:ptCount val="6"/>
                <c:pt idx="0" formatCode="General">
                  <c:v>131</c:v>
                </c:pt>
                <c:pt idx="1">
                  <c:v>0</c:v>
                </c:pt>
                <c:pt idx="2">
                  <c:v>0</c:v>
                </c:pt>
                <c:pt idx="3" formatCode="General">
                  <c:v>0</c:v>
                </c:pt>
                <c:pt idx="4">
                  <c:v>2275</c:v>
                </c:pt>
                <c:pt idx="5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29-4377-8A33-9716427A09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รวม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MoU</c:v>
                </c:pt>
                <c:pt idx="1">
                  <c:v>มติ 29 ธค 63</c:v>
                </c:pt>
                <c:pt idx="2">
                  <c:v>มติ 13 กค 64</c:v>
                </c:pt>
                <c:pt idx="3">
                  <c:v>มติ 28 กย 64</c:v>
                </c:pt>
                <c:pt idx="4">
                  <c:v>มติ 5 กค 65</c:v>
                </c:pt>
                <c:pt idx="5">
                  <c:v>จ้างงานชายแดน</c:v>
                </c:pt>
              </c:strCache>
            </c:strRef>
          </c:cat>
          <c:val>
            <c:numRef>
              <c:f>Sheet1!$F$2:$F$7</c:f>
              <c:numCache>
                <c:formatCode>#,##0</c:formatCode>
                <c:ptCount val="6"/>
                <c:pt idx="0">
                  <c:v>566274</c:v>
                </c:pt>
                <c:pt idx="1">
                  <c:v>413183</c:v>
                </c:pt>
                <c:pt idx="2">
                  <c:v>950158</c:v>
                </c:pt>
                <c:pt idx="3">
                  <c:v>402874</c:v>
                </c:pt>
                <c:pt idx="4">
                  <c:v>700347</c:v>
                </c:pt>
                <c:pt idx="5">
                  <c:v>22966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29-4377-8A33-9716427A0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9259896"/>
        <c:axId val="349268752"/>
      </c:barChart>
      <c:catAx>
        <c:axId val="349259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68752"/>
        <c:crosses val="autoZero"/>
        <c:auto val="1"/>
        <c:lblAlgn val="ctr"/>
        <c:lblOffset val="100"/>
        <c:noMultiLvlLbl val="0"/>
      </c:catAx>
      <c:valAx>
        <c:axId val="3492687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5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h-TH" sz="2000" b="1" dirty="0"/>
              <a:t>สัญชาติ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สัญชาติ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04D-47F2-B361-8F95E99206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04D-47F2-B361-8F95E99206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04D-47F2-B361-8F95E99206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04D-47F2-B361-8F95E992062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พม่า</c:v>
                </c:pt>
                <c:pt idx="1">
                  <c:v>ลาว</c:v>
                </c:pt>
                <c:pt idx="2">
                  <c:v>กัมพูชา</c:v>
                </c:pt>
                <c:pt idx="3">
                  <c:v>เวียดนาม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2125049</c:v>
                </c:pt>
                <c:pt idx="1">
                  <c:v>284433</c:v>
                </c:pt>
                <c:pt idx="2">
                  <c:v>643914</c:v>
                </c:pt>
                <c:pt idx="3">
                  <c:v>2406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71-495D-A513-D8E3497817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h-TH" sz="2800" b="1" dirty="0"/>
              <a:t>จำนวนแรงงานข้ามชาติ กุมภาพันธ์ </a:t>
            </a:r>
            <a:r>
              <a:rPr lang="en-US" sz="2800" b="1" dirty="0"/>
              <a:t>2566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พม่า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MoU</c:v>
                </c:pt>
                <c:pt idx="1">
                  <c:v>จ้างงานชายแดน</c:v>
                </c:pt>
                <c:pt idx="2">
                  <c:v>ต่ออายุมติ 7 กพ</c:v>
                </c:pt>
                <c:pt idx="3">
                  <c:v>รวม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339283</c:v>
                </c:pt>
                <c:pt idx="1">
                  <c:v>6697</c:v>
                </c:pt>
                <c:pt idx="2">
                  <c:v>1486685</c:v>
                </c:pt>
                <c:pt idx="3">
                  <c:v>1832665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E-4604-807D-97CA66C893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ลาว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MoU</c:v>
                </c:pt>
                <c:pt idx="1">
                  <c:v>จ้างงานชายแดน</c:v>
                </c:pt>
                <c:pt idx="2">
                  <c:v>ต่ออายุมติ 7 กพ</c:v>
                </c:pt>
                <c:pt idx="3">
                  <c:v>รวม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 formatCode="#,##0">
                  <c:v>102894</c:v>
                </c:pt>
                <c:pt idx="1">
                  <c:v>0</c:v>
                </c:pt>
                <c:pt idx="2" formatCode="#,##0">
                  <c:v>88299</c:v>
                </c:pt>
                <c:pt idx="3" formatCode="#,##0">
                  <c:v>191193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FE-4604-807D-97CA66C893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กัมพูชา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49275362318838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8FE-4604-807D-97CA66C893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MoU</c:v>
                </c:pt>
                <c:pt idx="1">
                  <c:v>จ้างงานชายแดน</c:v>
                </c:pt>
                <c:pt idx="2">
                  <c:v>ต่ออายุมติ 7 กพ</c:v>
                </c:pt>
                <c:pt idx="3">
                  <c:v>รวม</c:v>
                </c:pt>
              </c:strCache>
            </c:strRef>
          </c:cat>
          <c:val>
            <c:numRef>
              <c:f>Sheet1!$D$2:$D$5</c:f>
              <c:numCache>
                <c:formatCode>#,##0</c:formatCode>
                <c:ptCount val="4"/>
                <c:pt idx="0">
                  <c:v>120018</c:v>
                </c:pt>
                <c:pt idx="1">
                  <c:v>15003</c:v>
                </c:pt>
                <c:pt idx="2">
                  <c:v>254793</c:v>
                </c:pt>
                <c:pt idx="3">
                  <c:v>389814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FE-4604-807D-97CA66C893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เวียดนาม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MoU</c:v>
                </c:pt>
                <c:pt idx="1">
                  <c:v>จ้างงานชายแดน</c:v>
                </c:pt>
                <c:pt idx="2">
                  <c:v>ต่ออายุมติ 7 กพ</c:v>
                </c:pt>
                <c:pt idx="3">
                  <c:v>รวม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131</c:v>
                </c:pt>
                <c:pt idx="1">
                  <c:v>0</c:v>
                </c:pt>
                <c:pt idx="2" formatCode="#,##0">
                  <c:v>1663</c:v>
                </c:pt>
                <c:pt idx="3" formatCode="#,##0">
                  <c:v>1794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FE-4604-807D-97CA66C89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98066584"/>
        <c:axId val="498062264"/>
      </c:barChart>
      <c:lineChart>
        <c:grouping val="standard"/>
        <c:varyColors val="0"/>
        <c:ser>
          <c:idx val="4"/>
          <c:order val="4"/>
          <c:tx>
            <c:strRef>
              <c:f>Sheet1!$F$1</c:f>
              <c:strCache>
                <c:ptCount val="1"/>
                <c:pt idx="0">
                  <c:v>รวม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MoU</c:v>
                </c:pt>
                <c:pt idx="1">
                  <c:v>จ้างงานชายแดน</c:v>
                </c:pt>
                <c:pt idx="2">
                  <c:v>ต่ออายุมติ 7 กพ</c:v>
                </c:pt>
                <c:pt idx="3">
                  <c:v>รวม</c:v>
                </c:pt>
              </c:strCache>
            </c:strRef>
          </c:cat>
          <c:val>
            <c:numRef>
              <c:f>Sheet1!$F$2:$F$5</c:f>
              <c:numCache>
                <c:formatCode>#,##0</c:formatCode>
                <c:ptCount val="4"/>
                <c:pt idx="0">
                  <c:v>562326</c:v>
                </c:pt>
                <c:pt idx="1">
                  <c:v>21700</c:v>
                </c:pt>
                <c:pt idx="2">
                  <c:v>1831440</c:v>
                </c:pt>
                <c:pt idx="3">
                  <c:v>2415466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8FE-4604-807D-97CA66C89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8066584"/>
        <c:axId val="498062264"/>
      </c:lineChart>
      <c:catAx>
        <c:axId val="49806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062264"/>
        <c:crosses val="autoZero"/>
        <c:auto val="1"/>
        <c:lblAlgn val="ctr"/>
        <c:lblOffset val="100"/>
        <c:noMultiLvlLbl val="0"/>
      </c:catAx>
      <c:valAx>
        <c:axId val="49806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06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3E4B9-908C-CEA8-B21C-3F16305814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185BFE-EF32-490E-8FFE-4475C2162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BB4949-47F3-6999-68FE-403165DB9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D066-99F2-401D-BA20-47DF654E545E}" type="datetimeFigureOut">
              <a:rPr lang="th-TH" smtClean="0"/>
              <a:t>02/04/66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87C16-FD86-5C16-40A6-7A735C731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BE5C9-7AFA-8843-B82D-F81154D59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E285-5153-49AC-9294-B733DBF8C47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6798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6B67D-1446-6A25-2858-DFCCAF40A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9B4A2-033B-43CE-D2F0-96CFAD3B8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37C5A-9905-A109-49BF-89CC183CB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D066-99F2-401D-BA20-47DF654E545E}" type="datetimeFigureOut">
              <a:rPr lang="th-TH" smtClean="0"/>
              <a:t>02/04/66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49B38-FBB5-6397-3FEE-F441AD94B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2248A-0E28-7504-9590-311DF729C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E285-5153-49AC-9294-B733DBF8C47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227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E5CC1-223E-F806-3606-FB7D2F9F9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AAFA9-BAA6-00A6-7FFF-35039CDF0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C9CBA-0853-6336-1248-B0704FD06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D066-99F2-401D-BA20-47DF654E545E}" type="datetimeFigureOut">
              <a:rPr lang="th-TH" smtClean="0"/>
              <a:t>02/04/66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C9429-8448-2CF6-3F91-C0D873695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CD890-4BBC-09FE-F9E2-9EF2B4F66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E285-5153-49AC-9294-B733DBF8C47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81705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7D7D0-6D5B-0BCD-4105-D9C91C0C4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3E1C3-ED0C-A7E6-B3AC-051DDF9CA5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81EFD-9E3D-BC30-BDB0-EA68CF003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064409-AA95-A637-4195-D2F8EE4D5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D066-99F2-401D-BA20-47DF654E545E}" type="datetimeFigureOut">
              <a:rPr lang="th-TH" smtClean="0"/>
              <a:t>02/04/66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8D2617-3768-E422-BCEA-7C81EA29A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CAB218-B73B-C9A1-4D28-D269960BC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E285-5153-49AC-9294-B733DBF8C47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78479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22905-EE23-73F3-F863-D249045F5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72AEE-B62B-B715-3538-7CA9ABA10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E0EC93-651E-9330-3F11-57B48579B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797BC2-806C-33D9-02CC-4DE5C5860A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334917-F436-98DE-7B13-5522F0AB27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7EC1F-D822-C16F-2530-D3BE06F0F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D066-99F2-401D-BA20-47DF654E545E}" type="datetimeFigureOut">
              <a:rPr lang="th-TH" smtClean="0"/>
              <a:t>02/04/66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BF87CC-CCEE-03E7-BC17-757394A9E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CAFA1B-F60C-2634-3F75-0EDA4F2C0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E285-5153-49AC-9294-B733DBF8C47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270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422D2-47F3-8F8A-6D5C-C5952F2CB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2837AE-4CDE-C733-4142-E33DFC000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D066-99F2-401D-BA20-47DF654E545E}" type="datetimeFigureOut">
              <a:rPr lang="th-TH" smtClean="0"/>
              <a:t>02/04/66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4D0DF-8216-16E5-7BED-EA158C98C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9E7447-0FBF-2616-39B2-FAB640F05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E285-5153-49AC-9294-B733DBF8C47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16004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BB2EF6-F472-A792-A905-6C7C878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D066-99F2-401D-BA20-47DF654E545E}" type="datetimeFigureOut">
              <a:rPr lang="th-TH" smtClean="0"/>
              <a:t>02/04/66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384F5D-845E-368F-6BAD-A5F2EE6C3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3BDF1-A451-9265-F695-7367AE2E3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E285-5153-49AC-9294-B733DBF8C47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591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BF5D4-260B-A636-C8FF-D7EB3CF06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03D1F-916E-8177-2891-F7CFF2735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9A9B8-7FD4-2D03-0BAB-37B1BDF1F1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F04CAB-29E6-CD47-6249-354D3F8AC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D066-99F2-401D-BA20-47DF654E545E}" type="datetimeFigureOut">
              <a:rPr lang="th-TH" smtClean="0"/>
              <a:t>02/04/66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4B525-4892-1BED-6947-305745774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2F30B5-977D-A059-E7C0-71337283D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E285-5153-49AC-9294-B733DBF8C47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819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37713-D7CC-CB28-0F24-29AB576E5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767747-998F-E5D4-5414-0F0FD2C48D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41A8C-A217-C5B5-27D2-B75BD53F3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DFC3A-E7DE-F004-5E40-D8E5AF19B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D066-99F2-401D-BA20-47DF654E545E}" type="datetimeFigureOut">
              <a:rPr lang="th-TH" smtClean="0"/>
              <a:t>02/04/66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EC1140-8185-72E3-6B83-CBAD6BA00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B425BE-CB14-D61A-194B-19B1E32F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E285-5153-49AC-9294-B733DBF8C47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9858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8852C-C209-3B8B-FA5A-1BD53E0EE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912DF1-A537-7A31-35DD-B0F909BD3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EF1B9-AE12-D74C-4772-74AA052F3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D066-99F2-401D-BA20-47DF654E545E}" type="datetimeFigureOut">
              <a:rPr lang="th-TH" smtClean="0"/>
              <a:t>02/04/66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2AF0A-E199-48D4-3605-67ACEB226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FDBAE-A28D-88E1-BEB0-41702011A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E285-5153-49AC-9294-B733DBF8C47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779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748715-06C5-B2FE-6174-C8523573C9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7C70E-5E6F-5328-A79E-A11DB81D7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1156D-0BED-581E-3CA2-E53DEF122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ED066-99F2-401D-BA20-47DF654E545E}" type="datetimeFigureOut">
              <a:rPr lang="th-TH" smtClean="0"/>
              <a:t>02/04/66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EBFEC-6295-CD0B-708A-2090DFDA1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935C5-77FD-AC95-A8B5-03E4901F5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3E285-5153-49AC-9294-B733DBF8C47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28344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/>
          </a:p>
        </p:txBody>
      </p:sp>
    </p:spTree>
    <p:extLst>
      <p:ext uri="{BB962C8B-B14F-4D97-AF65-F5344CB8AC3E}">
        <p14:creationId xmlns:p14="http://schemas.microsoft.com/office/powerpoint/2010/main" val="1479698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062080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56333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63384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4502832" y="674682"/>
            <a:ext cx="3168352" cy="5472612"/>
            <a:chOff x="2627784" y="1825002"/>
            <a:chExt cx="1198166" cy="2069560"/>
          </a:xfrm>
        </p:grpSpPr>
        <p:sp>
          <p:nvSpPr>
            <p:cNvPr id="7" name="Rounded Rectangle 6"/>
            <p:cNvSpPr/>
            <p:nvPr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733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733" dirty="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12" name="Oval 11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733" dirty="0"/>
              </a:p>
            </p:txBody>
          </p:sp>
          <p:sp>
            <p:nvSpPr>
              <p:cNvPr id="13" name="Rounded Rectangle 12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733" dirty="0"/>
              </a:p>
            </p:txBody>
          </p:sp>
        </p:grpSp>
      </p:grp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701377" y="1124745"/>
            <a:ext cx="2789247" cy="43980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81001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BD0B2A-1B9F-852A-56CD-981EDD01A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9A967-2C2E-1EA4-5930-B86B6D940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F89D6-2FD4-34D6-D7CE-B9A2DDC9FA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ED066-99F2-401D-BA20-47DF654E545E}" type="datetimeFigureOut">
              <a:rPr lang="th-TH" smtClean="0"/>
              <a:t>02/04/66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B39E2-DF10-FAAA-B171-FFC1659C07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109C8-DB0E-33DA-0C3E-F7E4442F52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3E285-5153-49AC-9294-B733DBF8C47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986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6F98F-1119-29AE-E82C-A050350B6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0"/>
            <a:ext cx="6096000" cy="34290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b="1" dirty="0"/>
              <a:t>ภาพรวมการดำเนินการของ </a:t>
            </a:r>
            <a:r>
              <a:rPr lang="en-US" b="1" dirty="0"/>
              <a:t>MWG </a:t>
            </a:r>
            <a:r>
              <a:rPr lang="th-TH" b="1" dirty="0"/>
              <a:t>และทิศทางในอนาคต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A65A74-2438-06B0-1D9A-E82C00261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4071257"/>
            <a:ext cx="2971801" cy="19025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0BCAA8-DA5B-EE3E-08FC-D5B03369BB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505"/>
          <a:stretch/>
        </p:blipFill>
        <p:spPr>
          <a:xfrm>
            <a:off x="0" y="609600"/>
            <a:ext cx="6096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07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86138"/>
            <a:ext cx="12191999" cy="1200911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4800" b="1" dirty="0">
                <a:solidFill>
                  <a:schemeClr val="bg1"/>
                </a:solidFill>
              </a:rPr>
              <a:t>การดำเนินการของ </a:t>
            </a:r>
            <a:r>
              <a:rPr lang="en-US" sz="4800" b="1" dirty="0">
                <a:solidFill>
                  <a:schemeClr val="bg1"/>
                </a:solidFill>
              </a:rPr>
              <a:t>MWG </a:t>
            </a:r>
            <a:r>
              <a:rPr lang="th-TH" sz="4800" b="1" dirty="0">
                <a:solidFill>
                  <a:schemeClr val="bg1"/>
                </a:solidFill>
              </a:rPr>
              <a:t>ในปี </a:t>
            </a:r>
            <a:r>
              <a:rPr lang="en-US" sz="4800" b="1" dirty="0">
                <a:solidFill>
                  <a:schemeClr val="bg1"/>
                </a:solidFill>
              </a:rPr>
              <a:t>2565</a:t>
            </a:r>
          </a:p>
        </p:txBody>
      </p:sp>
      <p:grpSp>
        <p:nvGrpSpPr>
          <p:cNvPr id="3" name="그룹 3">
            <a:extLst>
              <a:ext uri="{FF2B5EF4-FFF2-40B4-BE49-F238E27FC236}">
                <a16:creationId xmlns:a16="http://schemas.microsoft.com/office/drawing/2014/main" id="{301C466F-667E-471C-8151-5A9B422124F7}"/>
              </a:ext>
            </a:extLst>
          </p:cNvPr>
          <p:cNvGrpSpPr/>
          <p:nvPr/>
        </p:nvGrpSpPr>
        <p:grpSpPr>
          <a:xfrm>
            <a:off x="4480871" y="1830372"/>
            <a:ext cx="3230267" cy="4202040"/>
            <a:chOff x="4511824" y="1879009"/>
            <a:chExt cx="3044540" cy="396044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C825BEB-85D6-45E2-9200-0EEC688CB143}"/>
                </a:ext>
              </a:extLst>
            </p:cNvPr>
            <p:cNvGrpSpPr/>
            <p:nvPr/>
          </p:nvGrpSpPr>
          <p:grpSpPr>
            <a:xfrm>
              <a:off x="4511824" y="2628856"/>
              <a:ext cx="3044540" cy="3210593"/>
              <a:chOff x="2987824" y="2139745"/>
              <a:chExt cx="3044540" cy="3210593"/>
            </a:xfrm>
          </p:grpSpPr>
          <p:sp>
            <p:nvSpPr>
              <p:cNvPr id="23" name="Rounded Rectangle 7">
                <a:extLst>
                  <a:ext uri="{FF2B5EF4-FFF2-40B4-BE49-F238E27FC236}">
                    <a16:creationId xmlns:a16="http://schemas.microsoft.com/office/drawing/2014/main" id="{4E3E0C8A-32C3-4C8E-9597-325D5DF70B92}"/>
                  </a:ext>
                </a:extLst>
              </p:cNvPr>
              <p:cNvSpPr/>
              <p:nvPr/>
            </p:nvSpPr>
            <p:spPr>
              <a:xfrm flipH="1">
                <a:off x="2987824" y="2139745"/>
                <a:ext cx="3044540" cy="3210593"/>
              </a:xfrm>
              <a:custGeom>
                <a:avLst/>
                <a:gdLst/>
                <a:ahLst/>
                <a:cxnLst/>
                <a:rect l="l" t="t" r="r" b="b"/>
                <a:pathLst>
                  <a:path w="3044540" h="3210593">
                    <a:moveTo>
                      <a:pt x="1861922" y="0"/>
                    </a:moveTo>
                    <a:lnTo>
                      <a:pt x="1526583" y="0"/>
                    </a:lnTo>
                    <a:lnTo>
                      <a:pt x="1517957" y="0"/>
                    </a:lnTo>
                    <a:lnTo>
                      <a:pt x="1182618" y="0"/>
                    </a:lnTo>
                    <a:cubicBezTo>
                      <a:pt x="1115834" y="0"/>
                      <a:pt x="1061694" y="54140"/>
                      <a:pt x="1061694" y="120924"/>
                    </a:cubicBezTo>
                    <a:lnTo>
                      <a:pt x="1061694" y="124522"/>
                    </a:lnTo>
                    <a:cubicBezTo>
                      <a:pt x="1061694" y="186217"/>
                      <a:pt x="1107897" y="237121"/>
                      <a:pt x="1167844" y="242463"/>
                    </a:cubicBezTo>
                    <a:lnTo>
                      <a:pt x="1167844" y="1151605"/>
                    </a:lnTo>
                    <a:cubicBezTo>
                      <a:pt x="665968" y="1729560"/>
                      <a:pt x="-318989" y="2600813"/>
                      <a:pt x="102162" y="2997613"/>
                    </a:cubicBezTo>
                    <a:cubicBezTo>
                      <a:pt x="257144" y="3143634"/>
                      <a:pt x="884398" y="3212712"/>
                      <a:pt x="1517957" y="3210508"/>
                    </a:cubicBezTo>
                    <a:lnTo>
                      <a:pt x="1517957" y="3210593"/>
                    </a:lnTo>
                    <a:lnTo>
                      <a:pt x="1522270" y="3210551"/>
                    </a:lnTo>
                    <a:lnTo>
                      <a:pt x="1526583" y="3210593"/>
                    </a:lnTo>
                    <a:lnTo>
                      <a:pt x="1526583" y="3210508"/>
                    </a:lnTo>
                    <a:cubicBezTo>
                      <a:pt x="2160143" y="3212712"/>
                      <a:pt x="2787396" y="3143634"/>
                      <a:pt x="2942378" y="2997613"/>
                    </a:cubicBezTo>
                    <a:cubicBezTo>
                      <a:pt x="3363529" y="2600813"/>
                      <a:pt x="2378572" y="1729560"/>
                      <a:pt x="1876696" y="1151605"/>
                    </a:cubicBezTo>
                    <a:lnTo>
                      <a:pt x="1876696" y="242463"/>
                    </a:lnTo>
                    <a:cubicBezTo>
                      <a:pt x="1936643" y="237121"/>
                      <a:pt x="1982846" y="186217"/>
                      <a:pt x="1982846" y="124522"/>
                    </a:cubicBezTo>
                    <a:lnTo>
                      <a:pt x="1982846" y="120924"/>
                    </a:lnTo>
                    <a:cubicBezTo>
                      <a:pt x="1982846" y="54140"/>
                      <a:pt x="1928706" y="0"/>
                      <a:pt x="1861922" y="0"/>
                    </a:cubicBezTo>
                    <a:close/>
                  </a:path>
                </a:pathLst>
              </a:custGeom>
              <a:noFill/>
              <a:ln w="635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3D1FF80-D206-4504-A83A-4CE204BE7762}"/>
                  </a:ext>
                </a:extLst>
              </p:cNvPr>
              <p:cNvGrpSpPr/>
              <p:nvPr/>
            </p:nvGrpSpPr>
            <p:grpSpPr>
              <a:xfrm>
                <a:off x="3135495" y="3702934"/>
                <a:ext cx="2766449" cy="1584000"/>
                <a:chOff x="6383239" y="4110399"/>
                <a:chExt cx="2766449" cy="1584000"/>
              </a:xfrm>
            </p:grpSpPr>
            <p:sp>
              <p:nvSpPr>
                <p:cNvPr id="25" name="Rounded Rectangle 7">
                  <a:extLst>
                    <a:ext uri="{FF2B5EF4-FFF2-40B4-BE49-F238E27FC236}">
                      <a16:creationId xmlns:a16="http://schemas.microsoft.com/office/drawing/2014/main" id="{4EC64218-EABA-458B-A289-1FA12DC79DB8}"/>
                    </a:ext>
                  </a:extLst>
                </p:cNvPr>
                <p:cNvSpPr/>
                <p:nvPr/>
              </p:nvSpPr>
              <p:spPr>
                <a:xfrm flipH="1">
                  <a:off x="6383239" y="4110399"/>
                  <a:ext cx="2766449" cy="1584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4540" h="1696108">
                      <a:moveTo>
                        <a:pt x="2208461" y="0"/>
                      </a:moveTo>
                      <a:lnTo>
                        <a:pt x="836080" y="0"/>
                      </a:lnTo>
                      <a:cubicBezTo>
                        <a:pt x="337493" y="534424"/>
                        <a:pt x="-237513" y="1163094"/>
                        <a:pt x="102162" y="1483128"/>
                      </a:cubicBezTo>
                      <a:cubicBezTo>
                        <a:pt x="257144" y="1629149"/>
                        <a:pt x="884398" y="1698227"/>
                        <a:pt x="1517957" y="1696023"/>
                      </a:cubicBezTo>
                      <a:lnTo>
                        <a:pt x="1517957" y="1696108"/>
                      </a:lnTo>
                      <a:lnTo>
                        <a:pt x="1522270" y="1696066"/>
                      </a:lnTo>
                      <a:lnTo>
                        <a:pt x="1526583" y="1696108"/>
                      </a:lnTo>
                      <a:lnTo>
                        <a:pt x="1526583" y="1696023"/>
                      </a:lnTo>
                      <a:cubicBezTo>
                        <a:pt x="2160143" y="1698227"/>
                        <a:pt x="2787396" y="1629149"/>
                        <a:pt x="2942378" y="1483128"/>
                      </a:cubicBezTo>
                      <a:cubicBezTo>
                        <a:pt x="3282053" y="1163093"/>
                        <a:pt x="2707047" y="534424"/>
                        <a:pt x="220846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635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  <p:sp>
              <p:nvSpPr>
                <p:cNvPr id="26" name="Rounded Rectangle 7">
                  <a:extLst>
                    <a:ext uri="{FF2B5EF4-FFF2-40B4-BE49-F238E27FC236}">
                      <a16:creationId xmlns:a16="http://schemas.microsoft.com/office/drawing/2014/main" id="{79F205F8-4A58-41E1-B084-2FE5155A77B6}"/>
                    </a:ext>
                  </a:extLst>
                </p:cNvPr>
                <p:cNvSpPr/>
                <p:nvPr/>
              </p:nvSpPr>
              <p:spPr>
                <a:xfrm flipH="1">
                  <a:off x="6383335" y="4110399"/>
                  <a:ext cx="2766256" cy="118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66256" h="1188000">
                      <a:moveTo>
                        <a:pt x="2006642" y="0"/>
                      </a:moveTo>
                      <a:lnTo>
                        <a:pt x="759616" y="0"/>
                      </a:lnTo>
                      <a:cubicBezTo>
                        <a:pt x="391919" y="405075"/>
                        <a:pt x="-21518" y="868128"/>
                        <a:pt x="872" y="1188000"/>
                      </a:cubicBezTo>
                      <a:lnTo>
                        <a:pt x="2765385" y="1188000"/>
                      </a:lnTo>
                      <a:cubicBezTo>
                        <a:pt x="2787776" y="868128"/>
                        <a:pt x="2374339" y="405075"/>
                        <a:pt x="2006642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635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7" name="Rounded Rectangle 7">
                  <a:extLst>
                    <a:ext uri="{FF2B5EF4-FFF2-40B4-BE49-F238E27FC236}">
                      <a16:creationId xmlns:a16="http://schemas.microsoft.com/office/drawing/2014/main" id="{C721B7D2-D896-460C-8950-925CDFDEE130}"/>
                    </a:ext>
                  </a:extLst>
                </p:cNvPr>
                <p:cNvSpPr/>
                <p:nvPr/>
              </p:nvSpPr>
              <p:spPr>
                <a:xfrm flipH="1">
                  <a:off x="6510226" y="4110399"/>
                  <a:ext cx="2512475" cy="79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2475" h="792000">
                      <a:moveTo>
                        <a:pt x="1879751" y="0"/>
                      </a:moveTo>
                      <a:lnTo>
                        <a:pt x="632725" y="0"/>
                      </a:lnTo>
                      <a:cubicBezTo>
                        <a:pt x="398817" y="257686"/>
                        <a:pt x="146400" y="538833"/>
                        <a:pt x="0" y="792000"/>
                      </a:cubicBezTo>
                      <a:lnTo>
                        <a:pt x="2512475" y="792000"/>
                      </a:lnTo>
                      <a:cubicBezTo>
                        <a:pt x="2366076" y="538833"/>
                        <a:pt x="2113659" y="257686"/>
                        <a:pt x="187975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635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8" name="Rounded Rectangle 7">
                  <a:extLst>
                    <a:ext uri="{FF2B5EF4-FFF2-40B4-BE49-F238E27FC236}">
                      <a16:creationId xmlns:a16="http://schemas.microsoft.com/office/drawing/2014/main" id="{581D1E4D-7290-43E5-A0DD-3818A8C3B309}"/>
                    </a:ext>
                  </a:extLst>
                </p:cNvPr>
                <p:cNvSpPr/>
                <p:nvPr/>
              </p:nvSpPr>
              <p:spPr>
                <a:xfrm flipH="1">
                  <a:off x="6795509" y="4110399"/>
                  <a:ext cx="1941908" cy="396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1908" h="396000">
                      <a:moveTo>
                        <a:pt x="1594467" y="0"/>
                      </a:moveTo>
                      <a:lnTo>
                        <a:pt x="347441" y="0"/>
                      </a:lnTo>
                      <a:cubicBezTo>
                        <a:pt x="231031" y="128244"/>
                        <a:pt x="110036" y="262299"/>
                        <a:pt x="0" y="396000"/>
                      </a:cubicBezTo>
                      <a:lnTo>
                        <a:pt x="1941908" y="396000"/>
                      </a:lnTo>
                      <a:cubicBezTo>
                        <a:pt x="1831872" y="262299"/>
                        <a:pt x="1710877" y="128244"/>
                        <a:pt x="159446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635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</p:grpSp>
        </p:grp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9D4E3E2-E762-4902-A472-D33F75A9E6D9}"/>
                </a:ext>
              </a:extLst>
            </p:cNvPr>
            <p:cNvSpPr/>
            <p:nvPr/>
          </p:nvSpPr>
          <p:spPr>
            <a:xfrm>
              <a:off x="6240016" y="5426574"/>
              <a:ext cx="198000" cy="198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A4DA8D-188A-41EA-A3C3-84126FFB90A6}"/>
                </a:ext>
              </a:extLst>
            </p:cNvPr>
            <p:cNvSpPr/>
            <p:nvPr/>
          </p:nvSpPr>
          <p:spPr>
            <a:xfrm>
              <a:off x="6194417" y="4994314"/>
              <a:ext cx="146207" cy="146207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A3560F3-7E17-4EDB-A607-83D3E0847554}"/>
                </a:ext>
              </a:extLst>
            </p:cNvPr>
            <p:cNvSpPr/>
            <p:nvPr/>
          </p:nvSpPr>
          <p:spPr>
            <a:xfrm>
              <a:off x="6148817" y="4562053"/>
              <a:ext cx="146207" cy="146207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01F8207-E644-442D-BB21-1E4C89E8249E}"/>
                </a:ext>
              </a:extLst>
            </p:cNvPr>
            <p:cNvSpPr/>
            <p:nvPr/>
          </p:nvSpPr>
          <p:spPr>
            <a:xfrm>
              <a:off x="5620495" y="4708260"/>
              <a:ext cx="146207" cy="146207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5913D37-0B44-4A2C-9FA7-833F1E663D28}"/>
                </a:ext>
              </a:extLst>
            </p:cNvPr>
            <p:cNvSpPr/>
            <p:nvPr/>
          </p:nvSpPr>
          <p:spPr>
            <a:xfrm>
              <a:off x="5901133" y="4336287"/>
              <a:ext cx="107515" cy="107515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BC67086-5D2A-4EE3-9CC8-725BF6323D4C}"/>
                </a:ext>
              </a:extLst>
            </p:cNvPr>
            <p:cNvSpPr/>
            <p:nvPr/>
          </p:nvSpPr>
          <p:spPr>
            <a:xfrm>
              <a:off x="6436617" y="4246080"/>
              <a:ext cx="198000" cy="198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A03B077-C16E-4863-9313-B6883B4C7E54}"/>
                </a:ext>
              </a:extLst>
            </p:cNvPr>
            <p:cNvSpPr/>
            <p:nvPr/>
          </p:nvSpPr>
          <p:spPr>
            <a:xfrm>
              <a:off x="5436663" y="4246080"/>
              <a:ext cx="198000" cy="198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8A4F088-DA26-4131-90BC-FAA094B55914}"/>
                </a:ext>
              </a:extLst>
            </p:cNvPr>
            <p:cNvSpPr/>
            <p:nvPr/>
          </p:nvSpPr>
          <p:spPr>
            <a:xfrm>
              <a:off x="5926580" y="4929117"/>
              <a:ext cx="107515" cy="107515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C410394-57EA-4738-B7FE-9E54478FC674}"/>
                </a:ext>
              </a:extLst>
            </p:cNvPr>
            <p:cNvSpPr/>
            <p:nvPr/>
          </p:nvSpPr>
          <p:spPr>
            <a:xfrm>
              <a:off x="5836094" y="3763096"/>
              <a:ext cx="198000" cy="198000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1E8AF88-493E-4257-B16C-A935DE841099}"/>
                </a:ext>
              </a:extLst>
            </p:cNvPr>
            <p:cNvSpPr/>
            <p:nvPr/>
          </p:nvSpPr>
          <p:spPr>
            <a:xfrm>
              <a:off x="6008648" y="3448593"/>
              <a:ext cx="87353" cy="87353"/>
            </a:xfrm>
            <a:prstGeom prst="ellipse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2E80713-4E97-4178-AAC6-ED019302DF6F}"/>
                </a:ext>
              </a:extLst>
            </p:cNvPr>
            <p:cNvSpPr/>
            <p:nvPr/>
          </p:nvSpPr>
          <p:spPr>
            <a:xfrm>
              <a:off x="5879977" y="1879009"/>
              <a:ext cx="87353" cy="87353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297C732-5651-40D3-BB23-45EEDDC162E6}"/>
                </a:ext>
              </a:extLst>
            </p:cNvPr>
            <p:cNvSpPr/>
            <p:nvPr/>
          </p:nvSpPr>
          <p:spPr>
            <a:xfrm>
              <a:off x="6121923" y="3912872"/>
              <a:ext cx="146630" cy="14663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CA3BD58-0CD5-42B6-9717-33A2552E90C1}"/>
                </a:ext>
              </a:extLst>
            </p:cNvPr>
            <p:cNvSpPr/>
            <p:nvPr/>
          </p:nvSpPr>
          <p:spPr>
            <a:xfrm>
              <a:off x="5847837" y="3140594"/>
              <a:ext cx="146630" cy="14663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E350D59-C843-43CE-BB47-136BE912CC17}"/>
                </a:ext>
              </a:extLst>
            </p:cNvPr>
            <p:cNvSpPr/>
            <p:nvPr/>
          </p:nvSpPr>
          <p:spPr>
            <a:xfrm>
              <a:off x="6107885" y="2720683"/>
              <a:ext cx="146630" cy="146630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A29EC7F-73A6-4B98-A638-D00432F02ED8}"/>
                </a:ext>
              </a:extLst>
            </p:cNvPr>
            <p:cNvSpPr/>
            <p:nvPr/>
          </p:nvSpPr>
          <p:spPr>
            <a:xfrm>
              <a:off x="5847837" y="2332270"/>
              <a:ext cx="198000" cy="198000"/>
            </a:xfrm>
            <a:prstGeom prst="ellipse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FB20D21-BFF2-4D38-9B6F-176E04794324}"/>
                </a:ext>
              </a:extLst>
            </p:cNvPr>
            <p:cNvSpPr/>
            <p:nvPr/>
          </p:nvSpPr>
          <p:spPr>
            <a:xfrm>
              <a:off x="6096000" y="2023024"/>
              <a:ext cx="198000" cy="19800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2799DA1-B78E-4241-B25F-BB5238949E72}"/>
                </a:ext>
              </a:extLst>
            </p:cNvPr>
            <p:cNvSpPr/>
            <p:nvPr/>
          </p:nvSpPr>
          <p:spPr>
            <a:xfrm>
              <a:off x="6152664" y="2383065"/>
              <a:ext cx="87353" cy="87353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D5DF85A-53B6-40E3-927D-FCD3D69EBD98}"/>
                </a:ext>
              </a:extLst>
            </p:cNvPr>
            <p:cNvSpPr/>
            <p:nvPr/>
          </p:nvSpPr>
          <p:spPr>
            <a:xfrm>
              <a:off x="5807969" y="2799768"/>
              <a:ext cx="87353" cy="87353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DDFDC72-928D-4CEB-A701-6164EA1A8887}"/>
              </a:ext>
            </a:extLst>
          </p:cNvPr>
          <p:cNvGrpSpPr/>
          <p:nvPr/>
        </p:nvGrpSpPr>
        <p:grpSpPr>
          <a:xfrm>
            <a:off x="7457227" y="2187830"/>
            <a:ext cx="4136058" cy="1354217"/>
            <a:chOff x="2551706" y="4203292"/>
            <a:chExt cx="1403938" cy="135421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AD03E53-BDF9-4291-B630-418B4EF73878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ประสานกับสมาชิก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MWG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เพื่อให้เกิดการช่วยเหลือคุ้มครองแรงงานข้ามชาติที่ประสบปัญหาการถูกละเมิดตามกฎหมาย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B3104A-806A-4505-9298-DE05012C24CB}"/>
                </a:ext>
              </a:extLst>
            </p:cNvPr>
            <p:cNvSpPr txBox="1"/>
            <p:nvPr/>
          </p:nvSpPr>
          <p:spPr>
            <a:xfrm>
              <a:off x="2551706" y="4203292"/>
              <a:ext cx="1403938" cy="437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สนับและช่วยเหลือด้านกฎหมาย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69EBF8E-40C6-4528-B9D0-0AB7FE255295}"/>
              </a:ext>
            </a:extLst>
          </p:cNvPr>
          <p:cNvGrpSpPr/>
          <p:nvPr/>
        </p:nvGrpSpPr>
        <p:grpSpPr>
          <a:xfrm>
            <a:off x="563792" y="1685480"/>
            <a:ext cx="4243412" cy="1367842"/>
            <a:chOff x="2540056" y="4189667"/>
            <a:chExt cx="1415588" cy="136784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22D6BEB-612E-4966-AD19-C80AE408D0AE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ขับเคลื่อนเพื่อให้เกิดการเปลี่ยนแปลง แก้ไข และทำให้เกิดกฎหมาย และนโยบายที่เอื้อต่อการคุ้มครองสิทธิและพัฒนาคุณภาพชีวิตแรงงานข้ามชาติ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658B37-004D-4EE5-933B-60605A694C28}"/>
                </a:ext>
              </a:extLst>
            </p:cNvPr>
            <p:cNvSpPr txBox="1"/>
            <p:nvPr/>
          </p:nvSpPr>
          <p:spPr>
            <a:xfrm>
              <a:off x="2540056" y="4189667"/>
              <a:ext cx="1403938" cy="437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ผลักดันกฎหมาย นโยบาย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D7634E2-E776-4600-A264-6414DDF74338}"/>
              </a:ext>
            </a:extLst>
          </p:cNvPr>
          <p:cNvGrpSpPr/>
          <p:nvPr/>
        </p:nvGrpSpPr>
        <p:grpSpPr>
          <a:xfrm>
            <a:off x="598715" y="3374611"/>
            <a:ext cx="3741068" cy="1274195"/>
            <a:chOff x="2551706" y="4283314"/>
            <a:chExt cx="1403938" cy="127419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16D1E40-7120-46DC-BAC5-656654FB5968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ร่วมกับสถานบันทางวิชาการ และสมาชิกเครือข่าย จัดเก็บข้อมูล ทำวิจัยในประเด็นแรงงานข้ามชาติ และเผยแพร่นำเสนอต่อฝ่ายนโยบาย และสาธารณะ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2F8828-0587-4CD8-AE78-6BA0DA33DD90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พัฒนางานวิชาการด้านแรงงานข้ามชาติ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26BE8A8-DC85-4F03-A16B-9C02E51EA9BA}"/>
              </a:ext>
            </a:extLst>
          </p:cNvPr>
          <p:cNvGrpSpPr/>
          <p:nvPr/>
        </p:nvGrpSpPr>
        <p:grpSpPr>
          <a:xfrm>
            <a:off x="131290" y="4970097"/>
            <a:ext cx="3741068" cy="1429397"/>
            <a:chOff x="2551706" y="4283314"/>
            <a:chExt cx="1403938" cy="142939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96ADA56-E764-4B2F-ABEA-AEFFFB8E2D5F}"/>
                </a:ext>
              </a:extLst>
            </p:cNvPr>
            <p:cNvSpPr txBox="1"/>
            <p:nvPr/>
          </p:nvSpPr>
          <p:spPr>
            <a:xfrm>
              <a:off x="2551706" y="4715515"/>
              <a:ext cx="1403938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ติดตามและตรวจสอบ ตลอดจนผลักดันให้มีการเปลี่ยนแปลงในการดำเนินการ และแนวทางปฏิบัติของหน่วยงานรัฐที่มีผลกระทบต่อแรงงานข้ามชาติ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DF551D3-B7D2-4AD1-8C3C-6EB57531563B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ติดตาม ตรวจสอบการดำเนินการของรัฐ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D4529F2-2A05-4A67-AF32-3A2CD59CC65E}"/>
              </a:ext>
            </a:extLst>
          </p:cNvPr>
          <p:cNvGrpSpPr/>
          <p:nvPr/>
        </p:nvGrpSpPr>
        <p:grpSpPr>
          <a:xfrm>
            <a:off x="8049690" y="4373394"/>
            <a:ext cx="3837510" cy="1346797"/>
            <a:chOff x="2551706" y="4283314"/>
            <a:chExt cx="1403938" cy="134679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DF77996-EDC6-44DC-A195-4B30A9233AA7}"/>
                </a:ext>
              </a:extLst>
            </p:cNvPr>
            <p:cNvSpPr txBox="1"/>
            <p:nvPr/>
          </p:nvSpPr>
          <p:spPr>
            <a:xfrm>
              <a:off x="2551706" y="4632915"/>
              <a:ext cx="1403938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จัดอบรม ให้ความรู้พัฒนาศักยภาพในการวิเคราะห์ปัญหา ทักษะในการผลักดันนโยบาย และการทำความเข้าใจกับสื่อในประเด็นแรงงานข้ามชาติ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E457EBE-6508-49A2-B5A4-B598DB3472BF}"/>
                </a:ext>
              </a:extLst>
            </p:cNvPr>
            <p:cNvSpPr txBox="1"/>
            <p:nvPr/>
          </p:nvSpPr>
          <p:spPr>
            <a:xfrm>
              <a:off x="2551706" y="4283314"/>
              <a:ext cx="1403938" cy="781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พัฒนาศักยภาพขององค์ชุมชนและอื่น ๆ 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45" y="56643"/>
            <a:ext cx="12108776" cy="91376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4000" b="1" dirty="0">
                <a:solidFill>
                  <a:schemeClr val="bg1"/>
                </a:solidFill>
              </a:rPr>
              <a:t>งานวิชาการและผลักดันนโยบาย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Rectangle 56">
            <a:extLst>
              <a:ext uri="{FF2B5EF4-FFF2-40B4-BE49-F238E27FC236}">
                <a16:creationId xmlns:a16="http://schemas.microsoft.com/office/drawing/2014/main" id="{53A42C63-F353-41C2-831B-E6BFF05A7218}"/>
              </a:ext>
            </a:extLst>
          </p:cNvPr>
          <p:cNvSpPr/>
          <p:nvPr/>
        </p:nvSpPr>
        <p:spPr>
          <a:xfrm>
            <a:off x="4388769" y="1794871"/>
            <a:ext cx="2484002" cy="3216063"/>
          </a:xfrm>
          <a:custGeom>
            <a:avLst/>
            <a:gdLst/>
            <a:ahLst/>
            <a:cxnLst/>
            <a:rect l="l" t="t" r="r" b="b"/>
            <a:pathLst>
              <a:path w="2484001" h="3216063">
                <a:moveTo>
                  <a:pt x="214881" y="2675904"/>
                </a:moveTo>
                <a:cubicBezTo>
                  <a:pt x="161809" y="2675904"/>
                  <a:pt x="118785" y="2718928"/>
                  <a:pt x="118785" y="2772000"/>
                </a:cubicBezTo>
                <a:cubicBezTo>
                  <a:pt x="118785" y="2825072"/>
                  <a:pt x="161809" y="2868096"/>
                  <a:pt x="214881" y="2868096"/>
                </a:cubicBezTo>
                <a:cubicBezTo>
                  <a:pt x="267953" y="2868096"/>
                  <a:pt x="310977" y="2825072"/>
                  <a:pt x="310977" y="2772000"/>
                </a:cubicBezTo>
                <a:cubicBezTo>
                  <a:pt x="310977" y="2718928"/>
                  <a:pt x="267953" y="2675904"/>
                  <a:pt x="214881" y="2675904"/>
                </a:cubicBezTo>
                <a:close/>
                <a:moveTo>
                  <a:pt x="214881" y="2257909"/>
                </a:moveTo>
                <a:cubicBezTo>
                  <a:pt x="161809" y="2257909"/>
                  <a:pt x="118785" y="2300933"/>
                  <a:pt x="118785" y="2354005"/>
                </a:cubicBezTo>
                <a:cubicBezTo>
                  <a:pt x="118785" y="2407077"/>
                  <a:pt x="161809" y="2450101"/>
                  <a:pt x="214881" y="2450101"/>
                </a:cubicBezTo>
                <a:cubicBezTo>
                  <a:pt x="267953" y="2450101"/>
                  <a:pt x="310977" y="2407077"/>
                  <a:pt x="310977" y="2354005"/>
                </a:cubicBezTo>
                <a:cubicBezTo>
                  <a:pt x="310977" y="2300933"/>
                  <a:pt x="267953" y="2257909"/>
                  <a:pt x="214881" y="2257909"/>
                </a:cubicBezTo>
                <a:close/>
                <a:moveTo>
                  <a:pt x="214881" y="1839914"/>
                </a:moveTo>
                <a:cubicBezTo>
                  <a:pt x="161809" y="1839914"/>
                  <a:pt x="118785" y="1882938"/>
                  <a:pt x="118785" y="1936010"/>
                </a:cubicBezTo>
                <a:cubicBezTo>
                  <a:pt x="118785" y="1989082"/>
                  <a:pt x="161809" y="2032106"/>
                  <a:pt x="214881" y="2032106"/>
                </a:cubicBezTo>
                <a:cubicBezTo>
                  <a:pt x="267953" y="2032106"/>
                  <a:pt x="310977" y="1989082"/>
                  <a:pt x="310977" y="1936010"/>
                </a:cubicBezTo>
                <a:cubicBezTo>
                  <a:pt x="310977" y="1882938"/>
                  <a:pt x="267953" y="1839914"/>
                  <a:pt x="214881" y="1839914"/>
                </a:cubicBezTo>
                <a:close/>
                <a:moveTo>
                  <a:pt x="214881" y="1421919"/>
                </a:moveTo>
                <a:cubicBezTo>
                  <a:pt x="161809" y="1421919"/>
                  <a:pt x="118785" y="1464943"/>
                  <a:pt x="118785" y="1518015"/>
                </a:cubicBezTo>
                <a:cubicBezTo>
                  <a:pt x="118785" y="1571087"/>
                  <a:pt x="161809" y="1614111"/>
                  <a:pt x="214881" y="1614111"/>
                </a:cubicBezTo>
                <a:cubicBezTo>
                  <a:pt x="267953" y="1614111"/>
                  <a:pt x="310977" y="1571087"/>
                  <a:pt x="310977" y="1518015"/>
                </a:cubicBezTo>
                <a:cubicBezTo>
                  <a:pt x="310977" y="1464943"/>
                  <a:pt x="267953" y="1421919"/>
                  <a:pt x="214881" y="1421919"/>
                </a:cubicBezTo>
                <a:close/>
                <a:moveTo>
                  <a:pt x="214881" y="1003924"/>
                </a:moveTo>
                <a:cubicBezTo>
                  <a:pt x="161809" y="1003924"/>
                  <a:pt x="118785" y="1046948"/>
                  <a:pt x="118785" y="1100020"/>
                </a:cubicBezTo>
                <a:cubicBezTo>
                  <a:pt x="118785" y="1153092"/>
                  <a:pt x="161809" y="1196116"/>
                  <a:pt x="214881" y="1196116"/>
                </a:cubicBezTo>
                <a:cubicBezTo>
                  <a:pt x="267953" y="1196116"/>
                  <a:pt x="310977" y="1153092"/>
                  <a:pt x="310977" y="1100020"/>
                </a:cubicBezTo>
                <a:cubicBezTo>
                  <a:pt x="310977" y="1046948"/>
                  <a:pt x="267953" y="1003924"/>
                  <a:pt x="214881" y="1003924"/>
                </a:cubicBezTo>
                <a:close/>
                <a:moveTo>
                  <a:pt x="214881" y="585929"/>
                </a:moveTo>
                <a:cubicBezTo>
                  <a:pt x="161809" y="585929"/>
                  <a:pt x="118785" y="628953"/>
                  <a:pt x="118785" y="682025"/>
                </a:cubicBezTo>
                <a:cubicBezTo>
                  <a:pt x="118785" y="735097"/>
                  <a:pt x="161809" y="778121"/>
                  <a:pt x="214881" y="778121"/>
                </a:cubicBezTo>
                <a:cubicBezTo>
                  <a:pt x="267953" y="778121"/>
                  <a:pt x="310977" y="735097"/>
                  <a:pt x="310977" y="682025"/>
                </a:cubicBezTo>
                <a:cubicBezTo>
                  <a:pt x="310977" y="628953"/>
                  <a:pt x="267953" y="585929"/>
                  <a:pt x="214881" y="585929"/>
                </a:cubicBezTo>
                <a:close/>
                <a:moveTo>
                  <a:pt x="214881" y="167934"/>
                </a:moveTo>
                <a:cubicBezTo>
                  <a:pt x="161809" y="167934"/>
                  <a:pt x="118785" y="210958"/>
                  <a:pt x="118785" y="264030"/>
                </a:cubicBezTo>
                <a:cubicBezTo>
                  <a:pt x="118785" y="317102"/>
                  <a:pt x="161809" y="360126"/>
                  <a:pt x="214881" y="360126"/>
                </a:cubicBezTo>
                <a:cubicBezTo>
                  <a:pt x="267953" y="360126"/>
                  <a:pt x="310977" y="317102"/>
                  <a:pt x="310977" y="264030"/>
                </a:cubicBezTo>
                <a:cubicBezTo>
                  <a:pt x="310977" y="210958"/>
                  <a:pt x="267953" y="167934"/>
                  <a:pt x="214881" y="167934"/>
                </a:cubicBezTo>
                <a:close/>
                <a:moveTo>
                  <a:pt x="0" y="0"/>
                </a:moveTo>
                <a:lnTo>
                  <a:pt x="2484001" y="0"/>
                </a:lnTo>
                <a:lnTo>
                  <a:pt x="2484001" y="232022"/>
                </a:lnTo>
                <a:lnTo>
                  <a:pt x="2484001" y="500040"/>
                </a:lnTo>
                <a:lnTo>
                  <a:pt x="2484001" y="732062"/>
                </a:lnTo>
                <a:lnTo>
                  <a:pt x="0" y="3216063"/>
                </a:lnTo>
                <a:lnTo>
                  <a:pt x="0" y="2984041"/>
                </a:lnTo>
                <a:lnTo>
                  <a:pt x="0" y="2320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ea typeface="+mj-ea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7CF4FD-57BB-4BDA-BB41-137DA1670873}"/>
              </a:ext>
            </a:extLst>
          </p:cNvPr>
          <p:cNvGrpSpPr/>
          <p:nvPr/>
        </p:nvGrpSpPr>
        <p:grpSpPr>
          <a:xfrm>
            <a:off x="1521177" y="3921537"/>
            <a:ext cx="6690809" cy="2520675"/>
            <a:chOff x="1521177" y="3921537"/>
            <a:chExt cx="6690809" cy="2520675"/>
          </a:xfrm>
        </p:grpSpPr>
        <p:sp>
          <p:nvSpPr>
            <p:cNvPr id="5" name="Freeform 55">
              <a:extLst>
                <a:ext uri="{FF2B5EF4-FFF2-40B4-BE49-F238E27FC236}">
                  <a16:creationId xmlns:a16="http://schemas.microsoft.com/office/drawing/2014/main" id="{6E9F503C-C7DB-412B-82CB-07B014941892}"/>
                </a:ext>
              </a:extLst>
            </p:cNvPr>
            <p:cNvSpPr/>
            <p:nvPr/>
          </p:nvSpPr>
          <p:spPr>
            <a:xfrm flipH="1">
              <a:off x="1521177" y="6023586"/>
              <a:ext cx="2595307" cy="418626"/>
            </a:xfrm>
            <a:custGeom>
              <a:avLst/>
              <a:gdLst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85725 w 4124325"/>
                <a:gd name="connsiteY2" fmla="*/ 9525 h 838200"/>
                <a:gd name="connsiteX3" fmla="*/ 123825 w 4124325"/>
                <a:gd name="connsiteY3" fmla="*/ 19050 h 838200"/>
                <a:gd name="connsiteX4" fmla="*/ 209550 w 4124325"/>
                <a:gd name="connsiteY4" fmla="*/ 28575 h 838200"/>
                <a:gd name="connsiteX5" fmla="*/ 285750 w 4124325"/>
                <a:gd name="connsiteY5" fmla="*/ 38100 h 838200"/>
                <a:gd name="connsiteX6" fmla="*/ 323850 w 4124325"/>
                <a:gd name="connsiteY6" fmla="*/ 57150 h 838200"/>
                <a:gd name="connsiteX7" fmla="*/ 323850 w 4124325"/>
                <a:gd name="connsiteY7" fmla="*/ 57150 h 838200"/>
                <a:gd name="connsiteX8" fmla="*/ 238125 w 4124325"/>
                <a:gd name="connsiteY8" fmla="*/ 352425 h 838200"/>
                <a:gd name="connsiteX9" fmla="*/ 971550 w 4124325"/>
                <a:gd name="connsiteY9" fmla="*/ 257175 h 838200"/>
                <a:gd name="connsiteX10" fmla="*/ 800100 w 4124325"/>
                <a:gd name="connsiteY10" fmla="*/ 609600 h 838200"/>
                <a:gd name="connsiteX11" fmla="*/ 2524125 w 4124325"/>
                <a:gd name="connsiteY11" fmla="*/ 495300 h 838200"/>
                <a:gd name="connsiteX12" fmla="*/ 2190750 w 4124325"/>
                <a:gd name="connsiteY12" fmla="*/ 838200 h 838200"/>
                <a:gd name="connsiteX13" fmla="*/ 4124325 w 4124325"/>
                <a:gd name="connsiteY13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85725 w 4124325"/>
                <a:gd name="connsiteY2" fmla="*/ 9525 h 838200"/>
                <a:gd name="connsiteX3" fmla="*/ 123825 w 4124325"/>
                <a:gd name="connsiteY3" fmla="*/ 19050 h 838200"/>
                <a:gd name="connsiteX4" fmla="*/ 285750 w 4124325"/>
                <a:gd name="connsiteY4" fmla="*/ 38100 h 838200"/>
                <a:gd name="connsiteX5" fmla="*/ 323850 w 4124325"/>
                <a:gd name="connsiteY5" fmla="*/ 57150 h 838200"/>
                <a:gd name="connsiteX6" fmla="*/ 323850 w 4124325"/>
                <a:gd name="connsiteY6" fmla="*/ 57150 h 838200"/>
                <a:gd name="connsiteX7" fmla="*/ 238125 w 4124325"/>
                <a:gd name="connsiteY7" fmla="*/ 352425 h 838200"/>
                <a:gd name="connsiteX8" fmla="*/ 971550 w 4124325"/>
                <a:gd name="connsiteY8" fmla="*/ 257175 h 838200"/>
                <a:gd name="connsiteX9" fmla="*/ 800100 w 4124325"/>
                <a:gd name="connsiteY9" fmla="*/ 609600 h 838200"/>
                <a:gd name="connsiteX10" fmla="*/ 2524125 w 4124325"/>
                <a:gd name="connsiteY10" fmla="*/ 495300 h 838200"/>
                <a:gd name="connsiteX11" fmla="*/ 2190750 w 4124325"/>
                <a:gd name="connsiteY11" fmla="*/ 838200 h 838200"/>
                <a:gd name="connsiteX12" fmla="*/ 4124325 w 4124325"/>
                <a:gd name="connsiteY12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85725 w 4124325"/>
                <a:gd name="connsiteY2" fmla="*/ 9525 h 838200"/>
                <a:gd name="connsiteX3" fmla="*/ 285750 w 4124325"/>
                <a:gd name="connsiteY3" fmla="*/ 38100 h 838200"/>
                <a:gd name="connsiteX4" fmla="*/ 323850 w 4124325"/>
                <a:gd name="connsiteY4" fmla="*/ 57150 h 838200"/>
                <a:gd name="connsiteX5" fmla="*/ 323850 w 4124325"/>
                <a:gd name="connsiteY5" fmla="*/ 57150 h 838200"/>
                <a:gd name="connsiteX6" fmla="*/ 238125 w 4124325"/>
                <a:gd name="connsiteY6" fmla="*/ 352425 h 838200"/>
                <a:gd name="connsiteX7" fmla="*/ 971550 w 4124325"/>
                <a:gd name="connsiteY7" fmla="*/ 257175 h 838200"/>
                <a:gd name="connsiteX8" fmla="*/ 800100 w 4124325"/>
                <a:gd name="connsiteY8" fmla="*/ 609600 h 838200"/>
                <a:gd name="connsiteX9" fmla="*/ 2524125 w 4124325"/>
                <a:gd name="connsiteY9" fmla="*/ 495300 h 838200"/>
                <a:gd name="connsiteX10" fmla="*/ 2190750 w 4124325"/>
                <a:gd name="connsiteY10" fmla="*/ 838200 h 838200"/>
                <a:gd name="connsiteX11" fmla="*/ 4124325 w 4124325"/>
                <a:gd name="connsiteY11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285750 w 4124325"/>
                <a:gd name="connsiteY2" fmla="*/ 38100 h 838200"/>
                <a:gd name="connsiteX3" fmla="*/ 323850 w 4124325"/>
                <a:gd name="connsiteY3" fmla="*/ 57150 h 838200"/>
                <a:gd name="connsiteX4" fmla="*/ 323850 w 4124325"/>
                <a:gd name="connsiteY4" fmla="*/ 57150 h 838200"/>
                <a:gd name="connsiteX5" fmla="*/ 238125 w 4124325"/>
                <a:gd name="connsiteY5" fmla="*/ 352425 h 838200"/>
                <a:gd name="connsiteX6" fmla="*/ 971550 w 4124325"/>
                <a:gd name="connsiteY6" fmla="*/ 257175 h 838200"/>
                <a:gd name="connsiteX7" fmla="*/ 800100 w 4124325"/>
                <a:gd name="connsiteY7" fmla="*/ 609600 h 838200"/>
                <a:gd name="connsiteX8" fmla="*/ 2524125 w 4124325"/>
                <a:gd name="connsiteY8" fmla="*/ 495300 h 838200"/>
                <a:gd name="connsiteX9" fmla="*/ 2190750 w 4124325"/>
                <a:gd name="connsiteY9" fmla="*/ 838200 h 838200"/>
                <a:gd name="connsiteX10" fmla="*/ 4124325 w 4124325"/>
                <a:gd name="connsiteY10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323850 w 4124325"/>
                <a:gd name="connsiteY3" fmla="*/ 57150 h 838200"/>
                <a:gd name="connsiteX4" fmla="*/ 238125 w 4124325"/>
                <a:gd name="connsiteY4" fmla="*/ 352425 h 838200"/>
                <a:gd name="connsiteX5" fmla="*/ 971550 w 4124325"/>
                <a:gd name="connsiteY5" fmla="*/ 257175 h 838200"/>
                <a:gd name="connsiteX6" fmla="*/ 800100 w 4124325"/>
                <a:gd name="connsiteY6" fmla="*/ 609600 h 838200"/>
                <a:gd name="connsiteX7" fmla="*/ 2524125 w 4124325"/>
                <a:gd name="connsiteY7" fmla="*/ 495300 h 838200"/>
                <a:gd name="connsiteX8" fmla="*/ 2190750 w 4124325"/>
                <a:gd name="connsiteY8" fmla="*/ 838200 h 838200"/>
                <a:gd name="connsiteX9" fmla="*/ 4124325 w 4124325"/>
                <a:gd name="connsiteY9" fmla="*/ 704850 h 838200"/>
                <a:gd name="connsiteX0" fmla="*/ 0 w 4124325"/>
                <a:gd name="connsiteY0" fmla="*/ 19050 h 857250"/>
                <a:gd name="connsiteX1" fmla="*/ 0 w 4124325"/>
                <a:gd name="connsiteY1" fmla="*/ 19050 h 857250"/>
                <a:gd name="connsiteX2" fmla="*/ 323850 w 4124325"/>
                <a:gd name="connsiteY2" fmla="*/ 76200 h 857250"/>
                <a:gd name="connsiteX3" fmla="*/ 400050 w 4124325"/>
                <a:gd name="connsiteY3" fmla="*/ 0 h 857250"/>
                <a:gd name="connsiteX4" fmla="*/ 238125 w 4124325"/>
                <a:gd name="connsiteY4" fmla="*/ 371475 h 857250"/>
                <a:gd name="connsiteX5" fmla="*/ 971550 w 4124325"/>
                <a:gd name="connsiteY5" fmla="*/ 276225 h 857250"/>
                <a:gd name="connsiteX6" fmla="*/ 800100 w 4124325"/>
                <a:gd name="connsiteY6" fmla="*/ 628650 h 857250"/>
                <a:gd name="connsiteX7" fmla="*/ 2524125 w 4124325"/>
                <a:gd name="connsiteY7" fmla="*/ 514350 h 857250"/>
                <a:gd name="connsiteX8" fmla="*/ 2190750 w 4124325"/>
                <a:gd name="connsiteY8" fmla="*/ 857250 h 857250"/>
                <a:gd name="connsiteX9" fmla="*/ 4124325 w 4124325"/>
                <a:gd name="connsiteY9" fmla="*/ 723900 h 85725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800100 w 4124325"/>
                <a:gd name="connsiteY5" fmla="*/ 609600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800100 w 4124325"/>
                <a:gd name="connsiteY5" fmla="*/ 609600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800100 w 4124325"/>
                <a:gd name="connsiteY5" fmla="*/ 609600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800100 w 4124325"/>
                <a:gd name="connsiteY5" fmla="*/ 609600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800100 w 4124325"/>
                <a:gd name="connsiteY5" fmla="*/ 609600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800100 w 4124325"/>
                <a:gd name="connsiteY5" fmla="*/ 609600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800100 w 4124325"/>
                <a:gd name="connsiteY5" fmla="*/ 609600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704684 w 4124325"/>
                <a:gd name="connsiteY5" fmla="*/ 629478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704684 w 4124325"/>
                <a:gd name="connsiteY5" fmla="*/ 629478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704684 w 4124325"/>
                <a:gd name="connsiteY5" fmla="*/ 629478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704684 w 4124325"/>
                <a:gd name="connsiteY5" fmla="*/ 629478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704684 w 4124325"/>
                <a:gd name="connsiteY5" fmla="*/ 629478 h 838200"/>
                <a:gd name="connsiteX6" fmla="*/ 2284758 w 4124325"/>
                <a:gd name="connsiteY6" fmla="*/ 437570 h 838200"/>
                <a:gd name="connsiteX7" fmla="*/ 2524125 w 4124325"/>
                <a:gd name="connsiteY7" fmla="*/ 495300 h 838200"/>
                <a:gd name="connsiteX8" fmla="*/ 2190750 w 4124325"/>
                <a:gd name="connsiteY8" fmla="*/ 838200 h 838200"/>
                <a:gd name="connsiteX9" fmla="*/ 4124325 w 4124325"/>
                <a:gd name="connsiteY9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704684 w 4124325"/>
                <a:gd name="connsiteY5" fmla="*/ 629478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200"/>
                <a:gd name="connsiteX1" fmla="*/ 0 w 4124325"/>
                <a:gd name="connsiteY1" fmla="*/ 0 h 838200"/>
                <a:gd name="connsiteX2" fmla="*/ 323850 w 4124325"/>
                <a:gd name="connsiteY2" fmla="*/ 57150 h 838200"/>
                <a:gd name="connsiteX3" fmla="*/ 238125 w 4124325"/>
                <a:gd name="connsiteY3" fmla="*/ 352425 h 838200"/>
                <a:gd name="connsiteX4" fmla="*/ 971550 w 4124325"/>
                <a:gd name="connsiteY4" fmla="*/ 257175 h 838200"/>
                <a:gd name="connsiteX5" fmla="*/ 704684 w 4124325"/>
                <a:gd name="connsiteY5" fmla="*/ 629478 h 838200"/>
                <a:gd name="connsiteX6" fmla="*/ 2524125 w 4124325"/>
                <a:gd name="connsiteY6" fmla="*/ 495300 h 838200"/>
                <a:gd name="connsiteX7" fmla="*/ 2190750 w 4124325"/>
                <a:gd name="connsiteY7" fmla="*/ 838200 h 838200"/>
                <a:gd name="connsiteX8" fmla="*/ 4124325 w 4124325"/>
                <a:gd name="connsiteY8" fmla="*/ 704850 h 838200"/>
                <a:gd name="connsiteX0" fmla="*/ 0 w 4124325"/>
                <a:gd name="connsiteY0" fmla="*/ 0 h 838698"/>
                <a:gd name="connsiteX1" fmla="*/ 0 w 4124325"/>
                <a:gd name="connsiteY1" fmla="*/ 0 h 838698"/>
                <a:gd name="connsiteX2" fmla="*/ 323850 w 4124325"/>
                <a:gd name="connsiteY2" fmla="*/ 57150 h 838698"/>
                <a:gd name="connsiteX3" fmla="*/ 238125 w 4124325"/>
                <a:gd name="connsiteY3" fmla="*/ 352425 h 838698"/>
                <a:gd name="connsiteX4" fmla="*/ 971550 w 4124325"/>
                <a:gd name="connsiteY4" fmla="*/ 257175 h 838698"/>
                <a:gd name="connsiteX5" fmla="*/ 704684 w 4124325"/>
                <a:gd name="connsiteY5" fmla="*/ 629478 h 838698"/>
                <a:gd name="connsiteX6" fmla="*/ 2524125 w 4124325"/>
                <a:gd name="connsiteY6" fmla="*/ 495300 h 838698"/>
                <a:gd name="connsiteX7" fmla="*/ 2190750 w 4124325"/>
                <a:gd name="connsiteY7" fmla="*/ 838200 h 838698"/>
                <a:gd name="connsiteX8" fmla="*/ 4124325 w 4124325"/>
                <a:gd name="connsiteY8" fmla="*/ 704850 h 838698"/>
                <a:gd name="connsiteX0" fmla="*/ 0 w 5281240"/>
                <a:gd name="connsiteY0" fmla="*/ 0 h 838698"/>
                <a:gd name="connsiteX1" fmla="*/ 0 w 5281240"/>
                <a:gd name="connsiteY1" fmla="*/ 0 h 838698"/>
                <a:gd name="connsiteX2" fmla="*/ 323850 w 5281240"/>
                <a:gd name="connsiteY2" fmla="*/ 57150 h 838698"/>
                <a:gd name="connsiteX3" fmla="*/ 238125 w 5281240"/>
                <a:gd name="connsiteY3" fmla="*/ 352425 h 838698"/>
                <a:gd name="connsiteX4" fmla="*/ 971550 w 5281240"/>
                <a:gd name="connsiteY4" fmla="*/ 257175 h 838698"/>
                <a:gd name="connsiteX5" fmla="*/ 704684 w 5281240"/>
                <a:gd name="connsiteY5" fmla="*/ 629478 h 838698"/>
                <a:gd name="connsiteX6" fmla="*/ 2524125 w 5281240"/>
                <a:gd name="connsiteY6" fmla="*/ 495300 h 838698"/>
                <a:gd name="connsiteX7" fmla="*/ 2190750 w 5281240"/>
                <a:gd name="connsiteY7" fmla="*/ 838200 h 838698"/>
                <a:gd name="connsiteX8" fmla="*/ 5281240 w 5281240"/>
                <a:gd name="connsiteY8" fmla="*/ 617385 h 838698"/>
                <a:gd name="connsiteX0" fmla="*/ 0 w 4638777"/>
                <a:gd name="connsiteY0" fmla="*/ 0 h 838698"/>
                <a:gd name="connsiteX1" fmla="*/ 0 w 4638777"/>
                <a:gd name="connsiteY1" fmla="*/ 0 h 838698"/>
                <a:gd name="connsiteX2" fmla="*/ 323850 w 4638777"/>
                <a:gd name="connsiteY2" fmla="*/ 57150 h 838698"/>
                <a:gd name="connsiteX3" fmla="*/ 238125 w 4638777"/>
                <a:gd name="connsiteY3" fmla="*/ 352425 h 838698"/>
                <a:gd name="connsiteX4" fmla="*/ 971550 w 4638777"/>
                <a:gd name="connsiteY4" fmla="*/ 257175 h 838698"/>
                <a:gd name="connsiteX5" fmla="*/ 704684 w 4638777"/>
                <a:gd name="connsiteY5" fmla="*/ 629478 h 838698"/>
                <a:gd name="connsiteX6" fmla="*/ 2524125 w 4638777"/>
                <a:gd name="connsiteY6" fmla="*/ 495300 h 838698"/>
                <a:gd name="connsiteX7" fmla="*/ 2190750 w 4638777"/>
                <a:gd name="connsiteY7" fmla="*/ 838200 h 838698"/>
                <a:gd name="connsiteX8" fmla="*/ 4638777 w 4638777"/>
                <a:gd name="connsiteY8" fmla="*/ 655550 h 838698"/>
                <a:gd name="connsiteX0" fmla="*/ 0 w 4519249"/>
                <a:gd name="connsiteY0" fmla="*/ 0 h 838698"/>
                <a:gd name="connsiteX1" fmla="*/ 0 w 4519249"/>
                <a:gd name="connsiteY1" fmla="*/ 0 h 838698"/>
                <a:gd name="connsiteX2" fmla="*/ 323850 w 4519249"/>
                <a:gd name="connsiteY2" fmla="*/ 57150 h 838698"/>
                <a:gd name="connsiteX3" fmla="*/ 238125 w 4519249"/>
                <a:gd name="connsiteY3" fmla="*/ 352425 h 838698"/>
                <a:gd name="connsiteX4" fmla="*/ 971550 w 4519249"/>
                <a:gd name="connsiteY4" fmla="*/ 257175 h 838698"/>
                <a:gd name="connsiteX5" fmla="*/ 704684 w 4519249"/>
                <a:gd name="connsiteY5" fmla="*/ 629478 h 838698"/>
                <a:gd name="connsiteX6" fmla="*/ 2524125 w 4519249"/>
                <a:gd name="connsiteY6" fmla="*/ 495300 h 838698"/>
                <a:gd name="connsiteX7" fmla="*/ 2190750 w 4519249"/>
                <a:gd name="connsiteY7" fmla="*/ 838200 h 838698"/>
                <a:gd name="connsiteX8" fmla="*/ 4519249 w 4519249"/>
                <a:gd name="connsiteY8" fmla="*/ 655550 h 838698"/>
                <a:gd name="connsiteX0" fmla="*/ 0 w 4071019"/>
                <a:gd name="connsiteY0" fmla="*/ 0 h 838698"/>
                <a:gd name="connsiteX1" fmla="*/ 0 w 4071019"/>
                <a:gd name="connsiteY1" fmla="*/ 0 h 838698"/>
                <a:gd name="connsiteX2" fmla="*/ 323850 w 4071019"/>
                <a:gd name="connsiteY2" fmla="*/ 57150 h 838698"/>
                <a:gd name="connsiteX3" fmla="*/ 238125 w 4071019"/>
                <a:gd name="connsiteY3" fmla="*/ 352425 h 838698"/>
                <a:gd name="connsiteX4" fmla="*/ 971550 w 4071019"/>
                <a:gd name="connsiteY4" fmla="*/ 257175 h 838698"/>
                <a:gd name="connsiteX5" fmla="*/ 704684 w 4071019"/>
                <a:gd name="connsiteY5" fmla="*/ 629478 h 838698"/>
                <a:gd name="connsiteX6" fmla="*/ 2524125 w 4071019"/>
                <a:gd name="connsiteY6" fmla="*/ 495300 h 838698"/>
                <a:gd name="connsiteX7" fmla="*/ 2190750 w 4071019"/>
                <a:gd name="connsiteY7" fmla="*/ 838200 h 838698"/>
                <a:gd name="connsiteX8" fmla="*/ 4071019 w 4071019"/>
                <a:gd name="connsiteY8" fmla="*/ 693716 h 838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71019" h="838698">
                  <a:moveTo>
                    <a:pt x="0" y="0"/>
                  </a:moveTo>
                  <a:lnTo>
                    <a:pt x="0" y="0"/>
                  </a:lnTo>
                  <a:cubicBezTo>
                    <a:pt x="107950" y="19050"/>
                    <a:pt x="386654" y="-32693"/>
                    <a:pt x="323850" y="57150"/>
                  </a:cubicBezTo>
                  <a:cubicBezTo>
                    <a:pt x="233116" y="186948"/>
                    <a:pt x="70540" y="342942"/>
                    <a:pt x="238125" y="352425"/>
                  </a:cubicBezTo>
                  <a:cubicBezTo>
                    <a:pt x="482600" y="320675"/>
                    <a:pt x="985493" y="129899"/>
                    <a:pt x="971550" y="257175"/>
                  </a:cubicBezTo>
                  <a:cubicBezTo>
                    <a:pt x="942229" y="426333"/>
                    <a:pt x="475587" y="595492"/>
                    <a:pt x="704684" y="629478"/>
                  </a:cubicBezTo>
                  <a:cubicBezTo>
                    <a:pt x="963446" y="669165"/>
                    <a:pt x="2681964" y="361122"/>
                    <a:pt x="2524125" y="495300"/>
                  </a:cubicBezTo>
                  <a:cubicBezTo>
                    <a:pt x="2413000" y="609600"/>
                    <a:pt x="1912261" y="851121"/>
                    <a:pt x="2190750" y="838200"/>
                  </a:cubicBezTo>
                  <a:lnTo>
                    <a:pt x="4071019" y="693716"/>
                  </a:lnTo>
                </a:path>
              </a:pathLst>
            </a:custGeom>
            <a:ln w="3492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ea typeface="+mj-ea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8DAC3E2-30C7-406F-AC84-0286F3959AB3}"/>
                </a:ext>
              </a:extLst>
            </p:cNvPr>
            <p:cNvGrpSpPr/>
            <p:nvPr/>
          </p:nvGrpSpPr>
          <p:grpSpPr>
            <a:xfrm rot="2700000">
              <a:off x="5397067" y="1924558"/>
              <a:ext cx="817939" cy="4811898"/>
              <a:chOff x="6010272" y="2713784"/>
              <a:chExt cx="715173" cy="4207334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4A3FA5E-B9CF-45B6-B04C-591C5EAC8AF0}"/>
                  </a:ext>
                </a:extLst>
              </p:cNvPr>
              <p:cNvGrpSpPr/>
              <p:nvPr/>
            </p:nvGrpSpPr>
            <p:grpSpPr>
              <a:xfrm>
                <a:off x="6010272" y="6136593"/>
                <a:ext cx="709526" cy="784525"/>
                <a:chOff x="2193351" y="5121188"/>
                <a:chExt cx="896767" cy="906320"/>
              </a:xfrm>
            </p:grpSpPr>
            <p:sp>
              <p:nvSpPr>
                <p:cNvPr id="19" name="Rectangle 8">
                  <a:extLst>
                    <a:ext uri="{FF2B5EF4-FFF2-40B4-BE49-F238E27FC236}">
                      <a16:creationId xmlns:a16="http://schemas.microsoft.com/office/drawing/2014/main" id="{60315477-6D82-499E-AABD-CE43825690AB}"/>
                    </a:ext>
                  </a:extLst>
                </p:cNvPr>
                <p:cNvSpPr/>
                <p:nvPr/>
              </p:nvSpPr>
              <p:spPr>
                <a:xfrm>
                  <a:off x="2193351" y="5127408"/>
                  <a:ext cx="896767" cy="900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2378" h="1800199">
                      <a:moveTo>
                        <a:pt x="0" y="0"/>
                      </a:moveTo>
                      <a:lnTo>
                        <a:pt x="1802378" y="0"/>
                      </a:lnTo>
                      <a:lnTo>
                        <a:pt x="1802378" y="289727"/>
                      </a:lnTo>
                      <a:lnTo>
                        <a:pt x="1801366" y="289727"/>
                      </a:lnTo>
                      <a:lnTo>
                        <a:pt x="901188" y="1800199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55000"/>
                        <a:lumOff val="45000"/>
                      </a:schemeClr>
                    </a:gs>
                    <a:gs pos="100000">
                      <a:schemeClr val="accent6">
                        <a:lumMod val="55000"/>
                        <a:lumOff val="45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ea typeface="+mj-ea"/>
                  </a:endParaRPr>
                </a:p>
              </p:txBody>
            </p:sp>
            <p:sp>
              <p:nvSpPr>
                <p:cNvPr id="20" name="Rectangle 8">
                  <a:extLst>
                    <a:ext uri="{FF2B5EF4-FFF2-40B4-BE49-F238E27FC236}">
                      <a16:creationId xmlns:a16="http://schemas.microsoft.com/office/drawing/2014/main" id="{BACE5549-35FA-4739-9AED-1B06547AFFE2}"/>
                    </a:ext>
                  </a:extLst>
                </p:cNvPr>
                <p:cNvSpPr/>
                <p:nvPr/>
              </p:nvSpPr>
              <p:spPr>
                <a:xfrm>
                  <a:off x="2195737" y="5121188"/>
                  <a:ext cx="679522" cy="8936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9043" h="1787331">
                      <a:moveTo>
                        <a:pt x="0" y="0"/>
                      </a:moveTo>
                      <a:lnTo>
                        <a:pt x="1359043" y="0"/>
                      </a:lnTo>
                      <a:lnTo>
                        <a:pt x="1359043" y="212596"/>
                      </a:lnTo>
                      <a:lnTo>
                        <a:pt x="893519" y="1787331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45000"/>
                        <a:lumOff val="55000"/>
                      </a:schemeClr>
                    </a:gs>
                    <a:gs pos="100000">
                      <a:schemeClr val="accent6">
                        <a:lumMod val="45000"/>
                        <a:lumOff val="55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ea typeface="+mj-ea"/>
                  </a:endParaRPr>
                </a:p>
              </p:txBody>
            </p:sp>
            <p:sp>
              <p:nvSpPr>
                <p:cNvPr id="21" name="Rectangle 8">
                  <a:extLst>
                    <a:ext uri="{FF2B5EF4-FFF2-40B4-BE49-F238E27FC236}">
                      <a16:creationId xmlns:a16="http://schemas.microsoft.com/office/drawing/2014/main" id="{351979AA-3E1F-4AD4-A079-471CC6A42C28}"/>
                    </a:ext>
                  </a:extLst>
                </p:cNvPr>
                <p:cNvSpPr/>
                <p:nvPr/>
              </p:nvSpPr>
              <p:spPr>
                <a:xfrm>
                  <a:off x="2195737" y="5121188"/>
                  <a:ext cx="450922" cy="8949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843" h="1789890">
                      <a:moveTo>
                        <a:pt x="0" y="0"/>
                      </a:moveTo>
                      <a:lnTo>
                        <a:pt x="897414" y="0"/>
                      </a:lnTo>
                      <a:lnTo>
                        <a:pt x="901843" y="212596"/>
                      </a:lnTo>
                      <a:lnTo>
                        <a:pt x="895045" y="1789890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30000"/>
                        <a:lumOff val="70000"/>
                      </a:schemeClr>
                    </a:gs>
                    <a:gs pos="100000">
                      <a:schemeClr val="accent6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ea typeface="+mj-ea"/>
                  </a:endParaRPr>
                </a:p>
              </p:txBody>
            </p:sp>
            <p:sp>
              <p:nvSpPr>
                <p:cNvPr id="22" name="Rectangle 8">
                  <a:extLst>
                    <a:ext uri="{FF2B5EF4-FFF2-40B4-BE49-F238E27FC236}">
                      <a16:creationId xmlns:a16="http://schemas.microsoft.com/office/drawing/2014/main" id="{63E24784-723C-48C7-84C3-424A29D9A4C9}"/>
                    </a:ext>
                  </a:extLst>
                </p:cNvPr>
                <p:cNvSpPr/>
                <p:nvPr/>
              </p:nvSpPr>
              <p:spPr>
                <a:xfrm>
                  <a:off x="2195736" y="5121188"/>
                  <a:ext cx="448123" cy="8959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246" h="1791906">
                      <a:moveTo>
                        <a:pt x="0" y="0"/>
                      </a:moveTo>
                      <a:lnTo>
                        <a:pt x="440115" y="0"/>
                      </a:lnTo>
                      <a:lnTo>
                        <a:pt x="452263" y="212596"/>
                      </a:lnTo>
                      <a:lnTo>
                        <a:pt x="896246" y="1791906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20000"/>
                        <a:lumOff val="80000"/>
                      </a:schemeClr>
                    </a:gs>
                    <a:gs pos="100000">
                      <a:schemeClr val="accent6">
                        <a:lumMod val="20000"/>
                        <a:lumOff val="8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ea typeface="+mj-ea"/>
                  </a:endParaRPr>
                </a:p>
              </p:txBody>
            </p:sp>
            <p:sp>
              <p:nvSpPr>
                <p:cNvPr id="23" name="Rectangle 8">
                  <a:extLst>
                    <a:ext uri="{FF2B5EF4-FFF2-40B4-BE49-F238E27FC236}">
                      <a16:creationId xmlns:a16="http://schemas.microsoft.com/office/drawing/2014/main" id="{1EE0F6F9-6339-46EF-9DC5-DA4E360D5E2C}"/>
                    </a:ext>
                  </a:extLst>
                </p:cNvPr>
                <p:cNvSpPr/>
                <p:nvPr/>
              </p:nvSpPr>
              <p:spPr>
                <a:xfrm>
                  <a:off x="2542419" y="5815404"/>
                  <a:ext cx="203587" cy="204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1810" h="1800199">
                      <a:moveTo>
                        <a:pt x="229620" y="140779"/>
                      </a:moveTo>
                      <a:cubicBezTo>
                        <a:pt x="334730" y="140779"/>
                        <a:pt x="422984" y="212958"/>
                        <a:pt x="445844" y="310765"/>
                      </a:cubicBezTo>
                      <a:lnTo>
                        <a:pt x="454300" y="310765"/>
                      </a:lnTo>
                      <a:lnTo>
                        <a:pt x="462757" y="310765"/>
                      </a:lnTo>
                      <a:cubicBezTo>
                        <a:pt x="485617" y="212958"/>
                        <a:pt x="573869" y="140779"/>
                        <a:pt x="678980" y="140779"/>
                      </a:cubicBezTo>
                      <a:cubicBezTo>
                        <a:pt x="784090" y="140779"/>
                        <a:pt x="872344" y="212958"/>
                        <a:pt x="895204" y="310765"/>
                      </a:cubicBezTo>
                      <a:lnTo>
                        <a:pt x="903659" y="310765"/>
                      </a:lnTo>
                      <a:lnTo>
                        <a:pt x="903660" y="310765"/>
                      </a:lnTo>
                      <a:lnTo>
                        <a:pt x="912116" y="310765"/>
                      </a:lnTo>
                      <a:cubicBezTo>
                        <a:pt x="934976" y="212958"/>
                        <a:pt x="1023228" y="140779"/>
                        <a:pt x="1128339" y="140779"/>
                      </a:cubicBezTo>
                      <a:cubicBezTo>
                        <a:pt x="1233450" y="140779"/>
                        <a:pt x="1321703" y="212958"/>
                        <a:pt x="1344563" y="310765"/>
                      </a:cubicBezTo>
                      <a:lnTo>
                        <a:pt x="1353019" y="310765"/>
                      </a:lnTo>
                      <a:lnTo>
                        <a:pt x="1361476" y="310765"/>
                      </a:lnTo>
                      <a:cubicBezTo>
                        <a:pt x="1384336" y="212958"/>
                        <a:pt x="1472588" y="140779"/>
                        <a:pt x="1577699" y="140779"/>
                      </a:cubicBezTo>
                      <a:cubicBezTo>
                        <a:pt x="1680932" y="140779"/>
                        <a:pt x="1767904" y="210402"/>
                        <a:pt x="1791810" y="305762"/>
                      </a:cubicBezTo>
                      <a:lnTo>
                        <a:pt x="901188" y="1800199"/>
                      </a:lnTo>
                      <a:lnTo>
                        <a:pt x="13460" y="310615"/>
                      </a:lnTo>
                      <a:cubicBezTo>
                        <a:pt x="36351" y="212881"/>
                        <a:pt x="124565" y="140779"/>
                        <a:pt x="229620" y="140779"/>
                      </a:cubicBezTo>
                      <a:close/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940" y="0"/>
                      </a:lnTo>
                      <a:lnTo>
                        <a:pt x="4940" y="296318"/>
                      </a:lnTo>
                      <a:lnTo>
                        <a:pt x="1012" y="289727"/>
                      </a:lnTo>
                      <a:lnTo>
                        <a:pt x="1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1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ea typeface="+mj-ea"/>
                  </a:endParaRPr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0C63B24-CFA6-4441-B0A8-65323CF457FC}"/>
                  </a:ext>
                </a:extLst>
              </p:cNvPr>
              <p:cNvGrpSpPr/>
              <p:nvPr/>
            </p:nvGrpSpPr>
            <p:grpSpPr>
              <a:xfrm>
                <a:off x="6012160" y="2852936"/>
                <a:ext cx="707640" cy="3348900"/>
                <a:chOff x="6012160" y="2852936"/>
                <a:chExt cx="707640" cy="33489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E17C75E5-CE08-46D4-8EDD-6DCB6A60B251}"/>
                    </a:ext>
                  </a:extLst>
                </p:cNvPr>
                <p:cNvGrpSpPr/>
                <p:nvPr/>
              </p:nvGrpSpPr>
              <p:grpSpPr>
                <a:xfrm>
                  <a:off x="6012160" y="5074485"/>
                  <a:ext cx="707640" cy="1127351"/>
                  <a:chOff x="6012160" y="5074485"/>
                  <a:chExt cx="707640" cy="1127351"/>
                </a:xfrm>
              </p:grpSpPr>
              <p:sp>
                <p:nvSpPr>
                  <p:cNvPr id="16" name="Rectangle 2">
                    <a:extLst>
                      <a:ext uri="{FF2B5EF4-FFF2-40B4-BE49-F238E27FC236}">
                        <a16:creationId xmlns:a16="http://schemas.microsoft.com/office/drawing/2014/main" id="{EE5C985F-3C08-4E51-B4E9-A0EBAE5BB26A}"/>
                      </a:ext>
                    </a:extLst>
                  </p:cNvPr>
                  <p:cNvSpPr/>
                  <p:nvPr/>
                </p:nvSpPr>
                <p:spPr>
                  <a:xfrm>
                    <a:off x="6012160" y="5074486"/>
                    <a:ext cx="237600" cy="1121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061" h="4392488">
                        <a:moveTo>
                          <a:pt x="0" y="0"/>
                        </a:moveTo>
                        <a:lnTo>
                          <a:pt x="571061" y="0"/>
                        </a:lnTo>
                        <a:lnTo>
                          <a:pt x="571061" y="4392488"/>
                        </a:lnTo>
                        <a:lnTo>
                          <a:pt x="560315" y="4392488"/>
                        </a:lnTo>
                        <a:cubicBezTo>
                          <a:pt x="531263" y="4268191"/>
                          <a:pt x="419108" y="4176464"/>
                          <a:pt x="285530" y="4176464"/>
                        </a:cubicBezTo>
                        <a:cubicBezTo>
                          <a:pt x="151952" y="4176464"/>
                          <a:pt x="39798" y="4268191"/>
                          <a:pt x="10747" y="4392488"/>
                        </a:cubicBezTo>
                        <a:lnTo>
                          <a:pt x="0" y="4392488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>
                      <a:ea typeface="+mj-ea"/>
                    </a:endParaRPr>
                  </a:p>
                </p:txBody>
              </p:sp>
              <p:sp>
                <p:nvSpPr>
                  <p:cNvPr id="17" name="Rectangle 2">
                    <a:extLst>
                      <a:ext uri="{FF2B5EF4-FFF2-40B4-BE49-F238E27FC236}">
                        <a16:creationId xmlns:a16="http://schemas.microsoft.com/office/drawing/2014/main" id="{D9482157-AFC2-4C58-AF06-A125D70797B8}"/>
                      </a:ext>
                    </a:extLst>
                  </p:cNvPr>
                  <p:cNvSpPr/>
                  <p:nvPr/>
                </p:nvSpPr>
                <p:spPr>
                  <a:xfrm>
                    <a:off x="6249871" y="5074485"/>
                    <a:ext cx="237600" cy="1121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061" h="4392488">
                        <a:moveTo>
                          <a:pt x="0" y="0"/>
                        </a:moveTo>
                        <a:lnTo>
                          <a:pt x="571061" y="0"/>
                        </a:lnTo>
                        <a:lnTo>
                          <a:pt x="571061" y="4392488"/>
                        </a:lnTo>
                        <a:lnTo>
                          <a:pt x="560315" y="4392488"/>
                        </a:lnTo>
                        <a:cubicBezTo>
                          <a:pt x="531263" y="4268191"/>
                          <a:pt x="419108" y="4176464"/>
                          <a:pt x="285530" y="4176464"/>
                        </a:cubicBezTo>
                        <a:cubicBezTo>
                          <a:pt x="151952" y="4176464"/>
                          <a:pt x="39798" y="4268191"/>
                          <a:pt x="10747" y="4392488"/>
                        </a:cubicBezTo>
                        <a:lnTo>
                          <a:pt x="0" y="4392488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>
                      <a:ea typeface="+mj-ea"/>
                    </a:endParaRPr>
                  </a:p>
                </p:txBody>
              </p:sp>
              <p:sp>
                <p:nvSpPr>
                  <p:cNvPr id="18" name="Rectangle 2">
                    <a:extLst>
                      <a:ext uri="{FF2B5EF4-FFF2-40B4-BE49-F238E27FC236}">
                        <a16:creationId xmlns:a16="http://schemas.microsoft.com/office/drawing/2014/main" id="{9D65716A-ED71-4E38-A03A-FC8F3777B396}"/>
                      </a:ext>
                    </a:extLst>
                  </p:cNvPr>
                  <p:cNvSpPr/>
                  <p:nvPr/>
                </p:nvSpPr>
                <p:spPr>
                  <a:xfrm>
                    <a:off x="6482200" y="5079873"/>
                    <a:ext cx="237600" cy="1121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061" h="4392488">
                        <a:moveTo>
                          <a:pt x="0" y="0"/>
                        </a:moveTo>
                        <a:lnTo>
                          <a:pt x="571061" y="0"/>
                        </a:lnTo>
                        <a:lnTo>
                          <a:pt x="571061" y="4392488"/>
                        </a:lnTo>
                        <a:lnTo>
                          <a:pt x="560315" y="4392488"/>
                        </a:lnTo>
                        <a:cubicBezTo>
                          <a:pt x="531263" y="4268191"/>
                          <a:pt x="419108" y="4176464"/>
                          <a:pt x="285530" y="4176464"/>
                        </a:cubicBezTo>
                        <a:cubicBezTo>
                          <a:pt x="151952" y="4176464"/>
                          <a:pt x="39798" y="4268191"/>
                          <a:pt x="10747" y="4392488"/>
                        </a:cubicBezTo>
                        <a:lnTo>
                          <a:pt x="0" y="4392488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>
                      <a:ea typeface="+mj-ea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B39A9241-39E2-4272-B389-B34C14914D78}"/>
                    </a:ext>
                  </a:extLst>
                </p:cNvPr>
                <p:cNvGrpSpPr/>
                <p:nvPr/>
              </p:nvGrpSpPr>
              <p:grpSpPr>
                <a:xfrm>
                  <a:off x="6012160" y="2852936"/>
                  <a:ext cx="707640" cy="2237706"/>
                  <a:chOff x="6012160" y="2852936"/>
                  <a:chExt cx="707640" cy="2237706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09099238-A69E-4AAB-B6D4-DC2D521D72F9}"/>
                      </a:ext>
                    </a:extLst>
                  </p:cNvPr>
                  <p:cNvSpPr/>
                  <p:nvPr/>
                </p:nvSpPr>
                <p:spPr>
                  <a:xfrm>
                    <a:off x="6482200" y="2858320"/>
                    <a:ext cx="237600" cy="2232322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>
                      <a:ea typeface="+mj-ea"/>
                    </a:endParaRPr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132AA088-2BD3-4D3D-9F5A-F17EAEA60043}"/>
                      </a:ext>
                    </a:extLst>
                  </p:cNvPr>
                  <p:cNvSpPr/>
                  <p:nvPr/>
                </p:nvSpPr>
                <p:spPr>
                  <a:xfrm>
                    <a:off x="6250133" y="2852936"/>
                    <a:ext cx="237600" cy="2232322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>
                      <a:ea typeface="+mj-ea"/>
                    </a:endParaRPr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A31FA620-5E20-4512-A102-15A956E44C9A}"/>
                      </a:ext>
                    </a:extLst>
                  </p:cNvPr>
                  <p:cNvSpPr/>
                  <p:nvPr/>
                </p:nvSpPr>
                <p:spPr>
                  <a:xfrm>
                    <a:off x="6012160" y="2852936"/>
                    <a:ext cx="237600" cy="2232322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 dirty="0">
                      <a:ea typeface="+mj-ea"/>
                    </a:endParaRPr>
                  </a:p>
                </p:txBody>
              </p:sp>
            </p:grpSp>
          </p:grpSp>
          <p:sp>
            <p:nvSpPr>
              <p:cNvPr id="9" name="Hexagon 1">
                <a:extLst>
                  <a:ext uri="{FF2B5EF4-FFF2-40B4-BE49-F238E27FC236}">
                    <a16:creationId xmlns:a16="http://schemas.microsoft.com/office/drawing/2014/main" id="{E754CEF8-F9C6-4025-8427-503266392BE6}"/>
                  </a:ext>
                </a:extLst>
              </p:cNvPr>
              <p:cNvSpPr/>
              <p:nvPr/>
            </p:nvSpPr>
            <p:spPr>
              <a:xfrm rot="10800000" flipH="1" flipV="1">
                <a:off x="6012421" y="2713784"/>
                <a:ext cx="713024" cy="278304"/>
              </a:xfrm>
              <a:custGeom>
                <a:avLst/>
                <a:gdLst>
                  <a:gd name="connsiteX0" fmla="*/ 0 w 713024"/>
                  <a:gd name="connsiteY0" fmla="*/ 277692 h 555383"/>
                  <a:gd name="connsiteX1" fmla="*/ 138846 w 713024"/>
                  <a:gd name="connsiteY1" fmla="*/ 0 h 555383"/>
                  <a:gd name="connsiteX2" fmla="*/ 574178 w 713024"/>
                  <a:gd name="connsiteY2" fmla="*/ 0 h 555383"/>
                  <a:gd name="connsiteX3" fmla="*/ 713024 w 713024"/>
                  <a:gd name="connsiteY3" fmla="*/ 277692 h 555383"/>
                  <a:gd name="connsiteX4" fmla="*/ 574178 w 713024"/>
                  <a:gd name="connsiteY4" fmla="*/ 555383 h 555383"/>
                  <a:gd name="connsiteX5" fmla="*/ 138846 w 713024"/>
                  <a:gd name="connsiteY5" fmla="*/ 555383 h 555383"/>
                  <a:gd name="connsiteX6" fmla="*/ 0 w 713024"/>
                  <a:gd name="connsiteY6" fmla="*/ 277692 h 555383"/>
                  <a:gd name="connsiteX0" fmla="*/ 0 w 713024"/>
                  <a:gd name="connsiteY0" fmla="*/ 277692 h 555383"/>
                  <a:gd name="connsiteX1" fmla="*/ 138846 w 713024"/>
                  <a:gd name="connsiteY1" fmla="*/ 0 h 555383"/>
                  <a:gd name="connsiteX2" fmla="*/ 574178 w 713024"/>
                  <a:gd name="connsiteY2" fmla="*/ 0 h 555383"/>
                  <a:gd name="connsiteX3" fmla="*/ 713024 w 713024"/>
                  <a:gd name="connsiteY3" fmla="*/ 277692 h 555383"/>
                  <a:gd name="connsiteX4" fmla="*/ 574178 w 713024"/>
                  <a:gd name="connsiteY4" fmla="*/ 555383 h 555383"/>
                  <a:gd name="connsiteX5" fmla="*/ 231715 w 713024"/>
                  <a:gd name="connsiteY5" fmla="*/ 555383 h 555383"/>
                  <a:gd name="connsiteX6" fmla="*/ 0 w 713024"/>
                  <a:gd name="connsiteY6" fmla="*/ 277692 h 555383"/>
                  <a:gd name="connsiteX0" fmla="*/ 0 w 713024"/>
                  <a:gd name="connsiteY0" fmla="*/ 277692 h 555383"/>
                  <a:gd name="connsiteX1" fmla="*/ 138846 w 713024"/>
                  <a:gd name="connsiteY1" fmla="*/ 0 h 555383"/>
                  <a:gd name="connsiteX2" fmla="*/ 574178 w 713024"/>
                  <a:gd name="connsiteY2" fmla="*/ 0 h 555383"/>
                  <a:gd name="connsiteX3" fmla="*/ 713024 w 713024"/>
                  <a:gd name="connsiteY3" fmla="*/ 277692 h 555383"/>
                  <a:gd name="connsiteX4" fmla="*/ 490834 w 713024"/>
                  <a:gd name="connsiteY4" fmla="*/ 553001 h 555383"/>
                  <a:gd name="connsiteX5" fmla="*/ 231715 w 713024"/>
                  <a:gd name="connsiteY5" fmla="*/ 555383 h 555383"/>
                  <a:gd name="connsiteX6" fmla="*/ 0 w 713024"/>
                  <a:gd name="connsiteY6" fmla="*/ 277692 h 555383"/>
                  <a:gd name="connsiteX0" fmla="*/ 0 w 713024"/>
                  <a:gd name="connsiteY0" fmla="*/ 277692 h 555383"/>
                  <a:gd name="connsiteX1" fmla="*/ 217427 w 713024"/>
                  <a:gd name="connsiteY1" fmla="*/ 0 h 555383"/>
                  <a:gd name="connsiteX2" fmla="*/ 574178 w 713024"/>
                  <a:gd name="connsiteY2" fmla="*/ 0 h 555383"/>
                  <a:gd name="connsiteX3" fmla="*/ 713024 w 713024"/>
                  <a:gd name="connsiteY3" fmla="*/ 277692 h 555383"/>
                  <a:gd name="connsiteX4" fmla="*/ 490834 w 713024"/>
                  <a:gd name="connsiteY4" fmla="*/ 553001 h 555383"/>
                  <a:gd name="connsiteX5" fmla="*/ 231715 w 713024"/>
                  <a:gd name="connsiteY5" fmla="*/ 555383 h 555383"/>
                  <a:gd name="connsiteX6" fmla="*/ 0 w 713024"/>
                  <a:gd name="connsiteY6" fmla="*/ 277692 h 555383"/>
                  <a:gd name="connsiteX0" fmla="*/ 0 w 713024"/>
                  <a:gd name="connsiteY0" fmla="*/ 277692 h 555383"/>
                  <a:gd name="connsiteX1" fmla="*/ 217427 w 713024"/>
                  <a:gd name="connsiteY1" fmla="*/ 0 h 555383"/>
                  <a:gd name="connsiteX2" fmla="*/ 478928 w 713024"/>
                  <a:gd name="connsiteY2" fmla="*/ 7144 h 555383"/>
                  <a:gd name="connsiteX3" fmla="*/ 713024 w 713024"/>
                  <a:gd name="connsiteY3" fmla="*/ 277692 h 555383"/>
                  <a:gd name="connsiteX4" fmla="*/ 490834 w 713024"/>
                  <a:gd name="connsiteY4" fmla="*/ 553001 h 555383"/>
                  <a:gd name="connsiteX5" fmla="*/ 231715 w 713024"/>
                  <a:gd name="connsiteY5" fmla="*/ 555383 h 555383"/>
                  <a:gd name="connsiteX6" fmla="*/ 0 w 713024"/>
                  <a:gd name="connsiteY6" fmla="*/ 277692 h 555383"/>
                  <a:gd name="connsiteX0" fmla="*/ 0 w 713024"/>
                  <a:gd name="connsiteY0" fmla="*/ 277692 h 555383"/>
                  <a:gd name="connsiteX1" fmla="*/ 217427 w 713024"/>
                  <a:gd name="connsiteY1" fmla="*/ 0 h 555383"/>
                  <a:gd name="connsiteX2" fmla="*/ 486072 w 713024"/>
                  <a:gd name="connsiteY2" fmla="*/ 0 h 555383"/>
                  <a:gd name="connsiteX3" fmla="*/ 713024 w 713024"/>
                  <a:gd name="connsiteY3" fmla="*/ 277692 h 555383"/>
                  <a:gd name="connsiteX4" fmla="*/ 490834 w 713024"/>
                  <a:gd name="connsiteY4" fmla="*/ 553001 h 555383"/>
                  <a:gd name="connsiteX5" fmla="*/ 231715 w 713024"/>
                  <a:gd name="connsiteY5" fmla="*/ 555383 h 555383"/>
                  <a:gd name="connsiteX6" fmla="*/ 0 w 713024"/>
                  <a:gd name="connsiteY6" fmla="*/ 277692 h 555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13024" h="555383">
                    <a:moveTo>
                      <a:pt x="0" y="277692"/>
                    </a:moveTo>
                    <a:lnTo>
                      <a:pt x="217427" y="0"/>
                    </a:lnTo>
                    <a:lnTo>
                      <a:pt x="486072" y="0"/>
                    </a:lnTo>
                    <a:lnTo>
                      <a:pt x="713024" y="277692"/>
                    </a:lnTo>
                    <a:lnTo>
                      <a:pt x="490834" y="553001"/>
                    </a:lnTo>
                    <a:lnTo>
                      <a:pt x="231715" y="555383"/>
                    </a:lnTo>
                    <a:lnTo>
                      <a:pt x="0" y="277692"/>
                    </a:lnTo>
                    <a:close/>
                  </a:path>
                </a:pathLst>
              </a:custGeom>
              <a:blipFill dpi="0" rotWithShape="1">
                <a:blip r:embed="rId2"/>
                <a:srcRect/>
                <a:tile tx="0" ty="0" sx="1000" sy="9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>
                  <a:ea typeface="+mj-ea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0B02EB5C-4BBD-471F-B760-0199148DE77A}"/>
                  </a:ext>
                </a:extLst>
              </p:cNvPr>
              <p:cNvSpPr/>
              <p:nvPr/>
            </p:nvSpPr>
            <p:spPr>
              <a:xfrm>
                <a:off x="6270232" y="2798936"/>
                <a:ext cx="197403" cy="108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>
                  <a:ea typeface="+mj-ea"/>
                </a:endParaRPr>
              </a:p>
            </p:txBody>
          </p:sp>
        </p:grpSp>
      </p:grpSp>
      <p:sp>
        <p:nvSpPr>
          <p:cNvPr id="24" name="Rectangle 56">
            <a:extLst>
              <a:ext uri="{FF2B5EF4-FFF2-40B4-BE49-F238E27FC236}">
                <a16:creationId xmlns:a16="http://schemas.microsoft.com/office/drawing/2014/main" id="{E198698F-2F5E-4218-9AAA-F4565A3CF802}"/>
              </a:ext>
            </a:extLst>
          </p:cNvPr>
          <p:cNvSpPr/>
          <p:nvPr/>
        </p:nvSpPr>
        <p:spPr>
          <a:xfrm rot="10800000">
            <a:off x="5301793" y="3099058"/>
            <a:ext cx="2484002" cy="2984042"/>
          </a:xfrm>
          <a:custGeom>
            <a:avLst/>
            <a:gdLst/>
            <a:ahLst/>
            <a:cxnLst/>
            <a:rect l="l" t="t" r="r" b="b"/>
            <a:pathLst>
              <a:path w="2484001" h="2984041">
                <a:moveTo>
                  <a:pt x="198155" y="398133"/>
                </a:moveTo>
                <a:cubicBezTo>
                  <a:pt x="251227" y="398133"/>
                  <a:pt x="294251" y="355109"/>
                  <a:pt x="294251" y="302037"/>
                </a:cubicBezTo>
                <a:cubicBezTo>
                  <a:pt x="294251" y="248965"/>
                  <a:pt x="251227" y="205941"/>
                  <a:pt x="198155" y="205941"/>
                </a:cubicBezTo>
                <a:cubicBezTo>
                  <a:pt x="145083" y="205941"/>
                  <a:pt x="102059" y="248965"/>
                  <a:pt x="102059" y="302037"/>
                </a:cubicBezTo>
                <a:cubicBezTo>
                  <a:pt x="102059" y="355109"/>
                  <a:pt x="145083" y="398133"/>
                  <a:pt x="198155" y="398133"/>
                </a:cubicBezTo>
                <a:close/>
                <a:moveTo>
                  <a:pt x="198155" y="816128"/>
                </a:moveTo>
                <a:cubicBezTo>
                  <a:pt x="251227" y="816128"/>
                  <a:pt x="294251" y="773104"/>
                  <a:pt x="294251" y="720032"/>
                </a:cubicBezTo>
                <a:cubicBezTo>
                  <a:pt x="294251" y="666960"/>
                  <a:pt x="251227" y="623936"/>
                  <a:pt x="198155" y="623936"/>
                </a:cubicBezTo>
                <a:cubicBezTo>
                  <a:pt x="145083" y="623936"/>
                  <a:pt x="102059" y="666960"/>
                  <a:pt x="102059" y="720032"/>
                </a:cubicBezTo>
                <a:cubicBezTo>
                  <a:pt x="102059" y="773104"/>
                  <a:pt x="145083" y="816128"/>
                  <a:pt x="198155" y="816128"/>
                </a:cubicBezTo>
                <a:close/>
                <a:moveTo>
                  <a:pt x="198155" y="1234123"/>
                </a:moveTo>
                <a:cubicBezTo>
                  <a:pt x="251227" y="1234123"/>
                  <a:pt x="294251" y="1191099"/>
                  <a:pt x="294251" y="1138027"/>
                </a:cubicBezTo>
                <a:cubicBezTo>
                  <a:pt x="294251" y="1084955"/>
                  <a:pt x="251227" y="1041931"/>
                  <a:pt x="198155" y="1041931"/>
                </a:cubicBezTo>
                <a:cubicBezTo>
                  <a:pt x="145083" y="1041931"/>
                  <a:pt x="102059" y="1084955"/>
                  <a:pt x="102059" y="1138027"/>
                </a:cubicBezTo>
                <a:cubicBezTo>
                  <a:pt x="102059" y="1191099"/>
                  <a:pt x="145083" y="1234123"/>
                  <a:pt x="198155" y="1234123"/>
                </a:cubicBezTo>
                <a:close/>
                <a:moveTo>
                  <a:pt x="198155" y="1652118"/>
                </a:moveTo>
                <a:cubicBezTo>
                  <a:pt x="251227" y="1652118"/>
                  <a:pt x="294251" y="1609094"/>
                  <a:pt x="294251" y="1556022"/>
                </a:cubicBezTo>
                <a:cubicBezTo>
                  <a:pt x="294251" y="1502950"/>
                  <a:pt x="251227" y="1459926"/>
                  <a:pt x="198155" y="1459926"/>
                </a:cubicBezTo>
                <a:cubicBezTo>
                  <a:pt x="145083" y="1459926"/>
                  <a:pt x="102059" y="1502950"/>
                  <a:pt x="102059" y="1556022"/>
                </a:cubicBezTo>
                <a:cubicBezTo>
                  <a:pt x="102059" y="1609094"/>
                  <a:pt x="145083" y="1652118"/>
                  <a:pt x="198155" y="1652118"/>
                </a:cubicBezTo>
                <a:close/>
                <a:moveTo>
                  <a:pt x="198155" y="2070113"/>
                </a:moveTo>
                <a:cubicBezTo>
                  <a:pt x="251227" y="2070113"/>
                  <a:pt x="294251" y="2027089"/>
                  <a:pt x="294251" y="1974017"/>
                </a:cubicBezTo>
                <a:cubicBezTo>
                  <a:pt x="294251" y="1920945"/>
                  <a:pt x="251227" y="1877921"/>
                  <a:pt x="198155" y="1877921"/>
                </a:cubicBezTo>
                <a:cubicBezTo>
                  <a:pt x="145083" y="1877921"/>
                  <a:pt x="102059" y="1920945"/>
                  <a:pt x="102059" y="1974017"/>
                </a:cubicBezTo>
                <a:cubicBezTo>
                  <a:pt x="102059" y="2027089"/>
                  <a:pt x="145083" y="2070113"/>
                  <a:pt x="198155" y="2070113"/>
                </a:cubicBezTo>
                <a:close/>
                <a:moveTo>
                  <a:pt x="198155" y="2488108"/>
                </a:moveTo>
                <a:cubicBezTo>
                  <a:pt x="251227" y="2488108"/>
                  <a:pt x="294251" y="2445084"/>
                  <a:pt x="294251" y="2392012"/>
                </a:cubicBezTo>
                <a:cubicBezTo>
                  <a:pt x="294251" y="2338940"/>
                  <a:pt x="251227" y="2295916"/>
                  <a:pt x="198155" y="2295916"/>
                </a:cubicBezTo>
                <a:cubicBezTo>
                  <a:pt x="145083" y="2295916"/>
                  <a:pt x="102059" y="2338940"/>
                  <a:pt x="102059" y="2392012"/>
                </a:cubicBezTo>
                <a:cubicBezTo>
                  <a:pt x="102059" y="2445084"/>
                  <a:pt x="145083" y="2488108"/>
                  <a:pt x="198155" y="2488108"/>
                </a:cubicBezTo>
                <a:close/>
                <a:moveTo>
                  <a:pt x="0" y="2984041"/>
                </a:moveTo>
                <a:lnTo>
                  <a:pt x="0" y="0"/>
                </a:lnTo>
                <a:lnTo>
                  <a:pt x="2484001" y="0"/>
                </a:lnTo>
                <a:lnTo>
                  <a:pt x="2484001" y="5000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25" name="Rectangle 56">
            <a:extLst>
              <a:ext uri="{FF2B5EF4-FFF2-40B4-BE49-F238E27FC236}">
                <a16:creationId xmlns:a16="http://schemas.microsoft.com/office/drawing/2014/main" id="{58B90DE3-6B76-409F-9B38-75B75D4B4136}"/>
              </a:ext>
            </a:extLst>
          </p:cNvPr>
          <p:cNvSpPr/>
          <p:nvPr/>
        </p:nvSpPr>
        <p:spPr>
          <a:xfrm>
            <a:off x="4864656" y="1928218"/>
            <a:ext cx="1838581" cy="2359781"/>
          </a:xfrm>
          <a:custGeom>
            <a:avLst/>
            <a:gdLst/>
            <a:ahLst/>
            <a:cxnLst/>
            <a:rect l="l" t="t" r="r" b="b"/>
            <a:pathLst>
              <a:path w="2484001" h="3216063">
                <a:moveTo>
                  <a:pt x="0" y="0"/>
                </a:moveTo>
                <a:lnTo>
                  <a:pt x="2484001" y="0"/>
                </a:lnTo>
                <a:lnTo>
                  <a:pt x="2484001" y="232022"/>
                </a:lnTo>
                <a:lnTo>
                  <a:pt x="2484001" y="500040"/>
                </a:lnTo>
                <a:lnTo>
                  <a:pt x="2484001" y="732062"/>
                </a:lnTo>
                <a:lnTo>
                  <a:pt x="0" y="3216063"/>
                </a:lnTo>
                <a:lnTo>
                  <a:pt x="0" y="2984041"/>
                </a:lnTo>
                <a:lnTo>
                  <a:pt x="0" y="2320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26" name="Rectangle 56">
            <a:extLst>
              <a:ext uri="{FF2B5EF4-FFF2-40B4-BE49-F238E27FC236}">
                <a16:creationId xmlns:a16="http://schemas.microsoft.com/office/drawing/2014/main" id="{76A7CCD9-F665-4CA4-96D5-4784A9893C65}"/>
              </a:ext>
            </a:extLst>
          </p:cNvPr>
          <p:cNvSpPr/>
          <p:nvPr/>
        </p:nvSpPr>
        <p:spPr>
          <a:xfrm rot="10800000">
            <a:off x="5493946" y="3829236"/>
            <a:ext cx="1768867" cy="2124949"/>
          </a:xfrm>
          <a:custGeom>
            <a:avLst/>
            <a:gdLst/>
            <a:ahLst/>
            <a:cxnLst/>
            <a:rect l="l" t="t" r="r" b="b"/>
            <a:pathLst>
              <a:path w="2484001" h="2984041">
                <a:moveTo>
                  <a:pt x="0" y="0"/>
                </a:moveTo>
                <a:lnTo>
                  <a:pt x="2484001" y="0"/>
                </a:lnTo>
                <a:lnTo>
                  <a:pt x="2484001" y="500040"/>
                </a:lnTo>
                <a:lnTo>
                  <a:pt x="0" y="29840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27" name="Rectangle 56">
            <a:extLst>
              <a:ext uri="{FF2B5EF4-FFF2-40B4-BE49-F238E27FC236}">
                <a16:creationId xmlns:a16="http://schemas.microsoft.com/office/drawing/2014/main" id="{43817861-7C95-4913-9E0A-9FF3855BA999}"/>
              </a:ext>
            </a:extLst>
          </p:cNvPr>
          <p:cNvSpPr/>
          <p:nvPr/>
        </p:nvSpPr>
        <p:spPr>
          <a:xfrm rot="10800000">
            <a:off x="5491483" y="3846854"/>
            <a:ext cx="1768867" cy="2124949"/>
          </a:xfrm>
          <a:custGeom>
            <a:avLst/>
            <a:gdLst/>
            <a:ahLst/>
            <a:cxnLst/>
            <a:rect l="l" t="t" r="r" b="b"/>
            <a:pathLst>
              <a:path w="2484001" h="2984041">
                <a:moveTo>
                  <a:pt x="0" y="0"/>
                </a:moveTo>
                <a:lnTo>
                  <a:pt x="2484001" y="0"/>
                </a:lnTo>
                <a:lnTo>
                  <a:pt x="2484001" y="500040"/>
                </a:lnTo>
                <a:lnTo>
                  <a:pt x="0" y="29840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ea typeface="+mj-e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1064FB-62A0-4150-96D9-32F176A45AC4}"/>
              </a:ext>
            </a:extLst>
          </p:cNvPr>
          <p:cNvSpPr txBox="1"/>
          <p:nvPr/>
        </p:nvSpPr>
        <p:spPr>
          <a:xfrm>
            <a:off x="4829529" y="1992139"/>
            <a:ext cx="1597467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400" b="1" dirty="0">
                <a:solidFill>
                  <a:schemeClr val="accent1"/>
                </a:solidFill>
                <a:ea typeface="+mj-ea"/>
                <a:cs typeface="Arial" pitchFamily="34" charset="0"/>
              </a:rPr>
              <a:t>พัฒนางานวิชาการ และงานวิจัยร่วมกับนักวิชาการ</a:t>
            </a:r>
            <a:endParaRPr lang="ko-KR" altLang="en-US" sz="1400" b="1" dirty="0">
              <a:solidFill>
                <a:schemeClr val="accent1"/>
              </a:solidFill>
              <a:ea typeface="+mj-ea"/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8E36DCD-63C4-45EC-962C-564E23130254}"/>
              </a:ext>
            </a:extLst>
          </p:cNvPr>
          <p:cNvSpPr txBox="1"/>
          <p:nvPr/>
        </p:nvSpPr>
        <p:spPr>
          <a:xfrm>
            <a:off x="5655043" y="5230381"/>
            <a:ext cx="1654133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altLang="ko-KR" sz="1600" b="1" dirty="0">
                <a:solidFill>
                  <a:schemeClr val="accent6"/>
                </a:solidFill>
                <a:ea typeface="+mj-ea"/>
                <a:cs typeface="Arial" pitchFamily="34" charset="0"/>
              </a:rPr>
              <a:t>ผลักดันกฎหมายนโยบาย</a:t>
            </a:r>
            <a:endParaRPr lang="ko-KR" altLang="en-US" sz="1600" b="1" dirty="0">
              <a:solidFill>
                <a:schemeClr val="accent6"/>
              </a:solidFill>
              <a:ea typeface="+mj-ea"/>
              <a:cs typeface="Arial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56D551A-DF6C-45D5-B6D0-13A3D2666EC9}"/>
              </a:ext>
            </a:extLst>
          </p:cNvPr>
          <p:cNvGrpSpPr/>
          <p:nvPr/>
        </p:nvGrpSpPr>
        <p:grpSpPr>
          <a:xfrm>
            <a:off x="8042613" y="4123354"/>
            <a:ext cx="4123908" cy="1425412"/>
            <a:chOff x="2551705" y="4140390"/>
            <a:chExt cx="2319429" cy="171873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8784042-8C62-41C3-9832-EBAE37A20FB5}"/>
                </a:ext>
              </a:extLst>
            </p:cNvPr>
            <p:cNvSpPr txBox="1"/>
            <p:nvPr/>
          </p:nvSpPr>
          <p:spPr>
            <a:xfrm>
              <a:off x="2551705" y="4560313"/>
              <a:ext cx="2319429" cy="1298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จัดทำข้อมูลข้อเสนอในเรื่องการคุ้มครองแรงงานประมงทะเล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การดำเนินการในเรื่องการช่วยเหลือและคุ้มครองในประเด็นการบังคับใช้แรงงาน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0C3C126-833A-42D2-A608-E0D3CA76B452}"/>
                </a:ext>
              </a:extLst>
            </p:cNvPr>
            <p:cNvSpPr txBox="1"/>
            <p:nvPr/>
          </p:nvSpPr>
          <p:spPr>
            <a:xfrm>
              <a:off x="2551705" y="4140390"/>
              <a:ext cx="2319429" cy="437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accent6"/>
                  </a:solidFill>
                  <a:ea typeface="+mj-ea"/>
                  <a:cs typeface="Arial" pitchFamily="34" charset="0"/>
                </a:rPr>
                <a:t>แรงงานประมงและแรงงานบังคับ</a:t>
              </a:r>
              <a:endParaRPr lang="ko-KR" altLang="en-US" sz="1600" b="1" dirty="0">
                <a:solidFill>
                  <a:schemeClr val="accent6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C7D4E99-1251-414A-9B5C-8E10D6B850DC}"/>
              </a:ext>
            </a:extLst>
          </p:cNvPr>
          <p:cNvGrpSpPr/>
          <p:nvPr/>
        </p:nvGrpSpPr>
        <p:grpSpPr>
          <a:xfrm>
            <a:off x="323529" y="1236682"/>
            <a:ext cx="3834494" cy="1371605"/>
            <a:chOff x="2571742" y="4283314"/>
            <a:chExt cx="2210111" cy="137160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DF2410B-E342-4FD3-BA7D-1D51D11B2584}"/>
                </a:ext>
              </a:extLst>
            </p:cNvPr>
            <p:cNvSpPr txBox="1"/>
            <p:nvPr/>
          </p:nvSpPr>
          <p:spPr>
            <a:xfrm>
              <a:off x="2575890" y="4657723"/>
              <a:ext cx="2205963" cy="997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จัดทำรายงานการประเมินผลการปฏิบัติอนุสัญญา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ILO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ฉบับที่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188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ในเรื่องการคุ้มครองแรงงานประมง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ABF688E-A17D-47F5-B3ED-ADB74A6626D4}"/>
                </a:ext>
              </a:extLst>
            </p:cNvPr>
            <p:cNvSpPr txBox="1"/>
            <p:nvPr/>
          </p:nvSpPr>
          <p:spPr>
            <a:xfrm>
              <a:off x="2571742" y="4283314"/>
              <a:ext cx="2205963" cy="437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accent1"/>
                  </a:solidFill>
                  <a:ea typeface="+mj-ea"/>
                  <a:cs typeface="Arial" pitchFamily="34" charset="0"/>
                </a:rPr>
                <a:t>ทบทวนกฎหมายแรงงานประมง</a:t>
              </a:r>
              <a:endParaRPr lang="ko-KR" altLang="en-US" sz="1600" b="1" dirty="0">
                <a:solidFill>
                  <a:schemeClr val="accent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17084CC-8519-4275-B213-40C49694106F}"/>
              </a:ext>
            </a:extLst>
          </p:cNvPr>
          <p:cNvGrpSpPr/>
          <p:nvPr/>
        </p:nvGrpSpPr>
        <p:grpSpPr>
          <a:xfrm>
            <a:off x="330726" y="3527533"/>
            <a:ext cx="3644651" cy="1274195"/>
            <a:chOff x="2551706" y="4283314"/>
            <a:chExt cx="2205964" cy="127419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A7EEE1A-F165-4D95-A46D-C7117A687BA8}"/>
                </a:ext>
              </a:extLst>
            </p:cNvPr>
            <p:cNvSpPr txBox="1"/>
            <p:nvPr/>
          </p:nvSpPr>
          <p:spPr>
            <a:xfrm>
              <a:off x="2551706" y="4560313"/>
              <a:ext cx="2205964" cy="997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จัดทำงานศึกษาเรื่องการจดทะเบียนแรงงานข้ามชาติตามมติครม.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29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ธ.ค.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2562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ในเรื่องการรับรู้ ค่าใช้จ่ายในการจดทะเบียนคามมติครม.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92F758A-9EFA-4AC7-9C94-C886B301B9DC}"/>
                </a:ext>
              </a:extLst>
            </p:cNvPr>
            <p:cNvSpPr txBox="1"/>
            <p:nvPr/>
          </p:nvSpPr>
          <p:spPr>
            <a:xfrm>
              <a:off x="2551706" y="4283314"/>
              <a:ext cx="2205964" cy="781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accent1"/>
                  </a:solidFill>
                  <a:ea typeface="+mj-ea"/>
                  <a:cs typeface="Arial" pitchFamily="34" charset="0"/>
                </a:rPr>
                <a:t>ประเมินการจดทะเบียนแรงงานข้ามชาติ</a:t>
              </a:r>
              <a:endParaRPr lang="ko-KR" altLang="en-US" sz="1600" b="1" dirty="0">
                <a:solidFill>
                  <a:schemeClr val="accent1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B7BE0D0-B68F-4DC7-BED2-09B97DEBEC0F}"/>
              </a:ext>
            </a:extLst>
          </p:cNvPr>
          <p:cNvGrpSpPr/>
          <p:nvPr/>
        </p:nvGrpSpPr>
        <p:grpSpPr>
          <a:xfrm>
            <a:off x="57745" y="2406293"/>
            <a:ext cx="4093079" cy="1054610"/>
            <a:chOff x="2545508" y="4201278"/>
            <a:chExt cx="2212161" cy="105460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E81CF91-EE42-4210-98DC-CEE2E7554ADF}"/>
                </a:ext>
              </a:extLst>
            </p:cNvPr>
            <p:cNvSpPr txBox="1"/>
            <p:nvPr/>
          </p:nvSpPr>
          <p:spPr>
            <a:xfrm>
              <a:off x="2551705" y="4560313"/>
              <a:ext cx="2205964" cy="695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จัดทำรายงานการวิจัยทบทวนการบังคับใช้พรก. การบริหารจัดการการทำงานของคนต่างด้าว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45EF796-3C98-4158-9FD1-10DA8206AC23}"/>
                </a:ext>
              </a:extLst>
            </p:cNvPr>
            <p:cNvSpPr txBox="1"/>
            <p:nvPr/>
          </p:nvSpPr>
          <p:spPr>
            <a:xfrm>
              <a:off x="2545508" y="4201278"/>
              <a:ext cx="2205964" cy="781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accent2"/>
                  </a:solidFill>
                  <a:ea typeface="+mj-ea"/>
                  <a:cs typeface="Arial" pitchFamily="34" charset="0"/>
                </a:rPr>
                <a:t>ทบทวนพรก.การบริหารจัดการการทำงานฯ </a:t>
              </a:r>
              <a:endParaRPr lang="ko-KR" altLang="en-US" sz="1600" b="1" dirty="0">
                <a:solidFill>
                  <a:schemeClr val="accent2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A3B87A8-A090-4211-A84B-3792BE9053D1}"/>
              </a:ext>
            </a:extLst>
          </p:cNvPr>
          <p:cNvGrpSpPr/>
          <p:nvPr/>
        </p:nvGrpSpPr>
        <p:grpSpPr>
          <a:xfrm>
            <a:off x="8068092" y="2482493"/>
            <a:ext cx="3710251" cy="1575816"/>
            <a:chOff x="2551705" y="4283314"/>
            <a:chExt cx="2319429" cy="157581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A87B7A0-C44B-478E-B44F-241BEA4C6663}"/>
                </a:ext>
              </a:extLst>
            </p:cNvPr>
            <p:cNvSpPr txBox="1"/>
            <p:nvPr/>
          </p:nvSpPr>
          <p:spPr>
            <a:xfrm>
              <a:off x="2551705" y="4560313"/>
              <a:ext cx="2319429" cy="1298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จัดทำหนังสือและข้อเท็จจริง เพื่อหารือแนวทางในการขยายระยะเวลาในการทำงานของแรงงานข้ามชาติตาม ม.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64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ในพื้นที่ชายแดน ที่ได้รับผลกระทบจาการปิดชายแดน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DD2A336-4578-4BEA-A1D6-34C0D7C91D0B}"/>
                </a:ext>
              </a:extLst>
            </p:cNvPr>
            <p:cNvSpPr txBox="1"/>
            <p:nvPr/>
          </p:nvSpPr>
          <p:spPr>
            <a:xfrm>
              <a:off x="2551705" y="4283314"/>
              <a:ext cx="2319429" cy="437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accent5"/>
                  </a:solidFill>
                  <a:ea typeface="+mj-ea"/>
                  <a:cs typeface="Arial" pitchFamily="34" charset="0"/>
                </a:rPr>
                <a:t>การขยายการขออนุญาตทำงานชายแดน</a:t>
              </a:r>
              <a:endParaRPr lang="ko-KR" altLang="en-US" sz="1600" b="1" dirty="0">
                <a:solidFill>
                  <a:schemeClr val="accent5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3682ED4-DD3F-4E5C-BB5A-3C9FE9D9976E}"/>
              </a:ext>
            </a:extLst>
          </p:cNvPr>
          <p:cNvGrpSpPr/>
          <p:nvPr/>
        </p:nvGrpSpPr>
        <p:grpSpPr>
          <a:xfrm>
            <a:off x="7933916" y="979362"/>
            <a:ext cx="3962810" cy="1388725"/>
            <a:chOff x="2540797" y="3892439"/>
            <a:chExt cx="2339316" cy="138872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732797F-8FBD-4D57-A58A-081A9D3CA5E7}"/>
                </a:ext>
              </a:extLst>
            </p:cNvPr>
            <p:cNvSpPr txBox="1"/>
            <p:nvPr/>
          </p:nvSpPr>
          <p:spPr>
            <a:xfrm>
              <a:off x="2540797" y="4283967"/>
              <a:ext cx="2339316" cy="9971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ัดทำข้อเสนอและเข้าพบหารือเรื่องผลกระทบของนโยบายและข้อเสนอในการกำหนดนโยบายการจัดการแรงงานข้ามชาติในช่วงโควิด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F9D0144-0315-4520-BF00-30C9838479BB}"/>
                </a:ext>
              </a:extLst>
            </p:cNvPr>
            <p:cNvSpPr txBox="1"/>
            <p:nvPr/>
          </p:nvSpPr>
          <p:spPr>
            <a:xfrm>
              <a:off x="2540797" y="3892439"/>
              <a:ext cx="2339316" cy="437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accent4"/>
                  </a:solidFill>
                  <a:ea typeface="+mj-ea"/>
                  <a:cs typeface="Arial" pitchFamily="34" charset="0"/>
                </a:rPr>
                <a:t>นโยบายการบริหารจัดการแรงงานข้ามชาติ</a:t>
              </a:r>
              <a:endParaRPr lang="ko-KR" altLang="en-US" sz="1600" b="1" dirty="0">
                <a:solidFill>
                  <a:schemeClr val="accent4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C3517DF-4B9E-A16B-F78D-D0D9D8AC950B}"/>
              </a:ext>
            </a:extLst>
          </p:cNvPr>
          <p:cNvGrpSpPr/>
          <p:nvPr/>
        </p:nvGrpSpPr>
        <p:grpSpPr>
          <a:xfrm>
            <a:off x="216056" y="4941437"/>
            <a:ext cx="3644651" cy="972574"/>
            <a:chOff x="2551705" y="4283314"/>
            <a:chExt cx="2205965" cy="97257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38555EB-EFC1-B703-2448-887B391AA44C}"/>
                </a:ext>
              </a:extLst>
            </p:cNvPr>
            <p:cNvSpPr txBox="1"/>
            <p:nvPr/>
          </p:nvSpPr>
          <p:spPr>
            <a:xfrm>
              <a:off x="2551705" y="4560313"/>
              <a:ext cx="2205964" cy="695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จัดทำรายงานสถานการณ์เรื่องปัญหาและผลกระทบจากพรบ.คนเข้าเมือง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8FC5989-7B41-D08B-886F-C6A784C3519A}"/>
                </a:ext>
              </a:extLst>
            </p:cNvPr>
            <p:cNvSpPr txBox="1"/>
            <p:nvPr/>
          </p:nvSpPr>
          <p:spPr>
            <a:xfrm>
              <a:off x="2551706" y="4283314"/>
              <a:ext cx="2205964" cy="437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accent2"/>
                  </a:solidFill>
                  <a:ea typeface="+mj-ea"/>
                  <a:cs typeface="Arial" pitchFamily="34" charset="0"/>
                </a:rPr>
                <a:t>ทบทวนพรบ.คนเข้าเมือง</a:t>
              </a:r>
              <a:endParaRPr lang="ko-KR" altLang="en-US" sz="1600" b="1" dirty="0">
                <a:solidFill>
                  <a:schemeClr val="accent2"/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AE56E39-E925-E1E7-15C8-9C12EB85DFF0}"/>
              </a:ext>
            </a:extLst>
          </p:cNvPr>
          <p:cNvGrpSpPr/>
          <p:nvPr/>
        </p:nvGrpSpPr>
        <p:grpSpPr>
          <a:xfrm>
            <a:off x="8068092" y="5542453"/>
            <a:ext cx="4131805" cy="1408883"/>
            <a:chOff x="2551705" y="4283314"/>
            <a:chExt cx="2319429" cy="94795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536E977-A753-FCA8-87A7-E13A3C497CBC}"/>
                </a:ext>
              </a:extLst>
            </p:cNvPr>
            <p:cNvSpPr txBox="1"/>
            <p:nvPr/>
          </p:nvSpPr>
          <p:spPr>
            <a:xfrm>
              <a:off x="2551705" y="4560313"/>
              <a:ext cx="2319429" cy="670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จัดทำข้อมูล และปัญหาสถานการณ์การจดทะเบียนและต่อใบอนุญาตทำงานเพื่อหารือกับกรมการจัดหางาน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9ABC2FF-FFD9-C45F-891C-5324226C5D2F}"/>
                </a:ext>
              </a:extLst>
            </p:cNvPr>
            <p:cNvSpPr txBox="1"/>
            <p:nvPr/>
          </p:nvSpPr>
          <p:spPr>
            <a:xfrm>
              <a:off x="2551705" y="4283314"/>
              <a:ext cx="2319429" cy="4370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accent5"/>
                  </a:solidFill>
                  <a:ea typeface="+mj-ea"/>
                  <a:cs typeface="Arial" pitchFamily="34" charset="0"/>
                </a:rPr>
                <a:t>ผลกระทบการจดทะเบียนและต่ออายุ</a:t>
              </a:r>
              <a:endParaRPr lang="ko-KR" altLang="en-US" sz="1600" b="1" dirty="0">
                <a:solidFill>
                  <a:schemeClr val="accent5"/>
                </a:solidFill>
                <a:ea typeface="+mj-ea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0" y="33407"/>
            <a:ext cx="12192000" cy="110703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4800" b="1" dirty="0">
                <a:cs typeface="Arial" pitchFamily="34" charset="0"/>
              </a:rPr>
              <a:t>ติดตาม และผลักดันกลไกของภาครัฐ</a:t>
            </a:r>
            <a:endParaRPr lang="en-US" sz="4800" b="1" dirty="0"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101331" y="1521827"/>
            <a:ext cx="1058587" cy="1058587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sp>
        <p:nvSpPr>
          <p:cNvPr id="6" name="Oval 5"/>
          <p:cNvSpPr/>
          <p:nvPr/>
        </p:nvSpPr>
        <p:spPr>
          <a:xfrm>
            <a:off x="2101331" y="2764796"/>
            <a:ext cx="1058587" cy="1058587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sp>
        <p:nvSpPr>
          <p:cNvPr id="7" name="Oval 6"/>
          <p:cNvSpPr/>
          <p:nvPr/>
        </p:nvSpPr>
        <p:spPr>
          <a:xfrm>
            <a:off x="2101331" y="4007765"/>
            <a:ext cx="1058587" cy="1058587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sp>
        <p:nvSpPr>
          <p:cNvPr id="8" name="Oval 7"/>
          <p:cNvSpPr/>
          <p:nvPr/>
        </p:nvSpPr>
        <p:spPr>
          <a:xfrm>
            <a:off x="2101331" y="5250733"/>
            <a:ext cx="1058587" cy="1058587"/>
          </a:xfrm>
          <a:prstGeom prst="ellipse">
            <a:avLst/>
          </a:prstGeom>
          <a:solidFill>
            <a:schemeClr val="bg1"/>
          </a:solidFill>
          <a:ln w="412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grpSp>
        <p:nvGrpSpPr>
          <p:cNvPr id="9" name="Group 8"/>
          <p:cNvGrpSpPr/>
          <p:nvPr/>
        </p:nvGrpSpPr>
        <p:grpSpPr>
          <a:xfrm>
            <a:off x="3407702" y="1592817"/>
            <a:ext cx="7814572" cy="1082794"/>
            <a:chOff x="3017859" y="4363106"/>
            <a:chExt cx="1879883" cy="812096"/>
          </a:xfrm>
          <a:noFill/>
        </p:grpSpPr>
        <p:sp>
          <p:nvSpPr>
            <p:cNvPr id="10" name="TextBox 9"/>
            <p:cNvSpPr txBox="1"/>
            <p:nvPr/>
          </p:nvSpPr>
          <p:spPr>
            <a:xfrm>
              <a:off x="3017859" y="4588888"/>
              <a:ext cx="1866815" cy="58631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ติดตามและผลักดันให้มีการแก้ไขกรณีการตัดสิทธิการเลือกตั้งคณะกรรมการประกันสังคมของผู้ประกันตนประกันที่ไม่มีสัญชาติไทย</a:t>
              </a: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17859" y="4363106"/>
              <a:ext cx="1879883" cy="32778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cs typeface="Arial" pitchFamily="34" charset="0"/>
                </a:rPr>
                <a:t>การเลือกตั้งคณะกรรมการประกันสังคม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407701" y="2835795"/>
            <a:ext cx="7797960" cy="1141509"/>
            <a:chOff x="3017859" y="4363106"/>
            <a:chExt cx="1875887" cy="716405"/>
          </a:xfrm>
        </p:grpSpPr>
        <p:sp>
          <p:nvSpPr>
            <p:cNvPr id="13" name="TextBox 12"/>
            <p:cNvSpPr txBox="1"/>
            <p:nvPr/>
          </p:nvSpPr>
          <p:spPr>
            <a:xfrm>
              <a:off x="3017859" y="4588888"/>
              <a:ext cx="1866815" cy="4906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จัดทำสถานการณ์กรณีแรงงานข้ามชาติที่ยังเข้าไม่ถึงสิทธิประโยชน์ในกองทุนประกันสังคมและเงินทดแทน รวมถึงติดตามการดำเนินการแก้ไขปัญหาให้ผู้ประกันตนของสำนักงานประกันสังคม</a:t>
              </a: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017859" y="4363106"/>
              <a:ext cx="187588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cs typeface="Arial" pitchFamily="34" charset="0"/>
                </a:rPr>
                <a:t>ติดตามและหาแนวทางการช่วยเหลือผู้ประกันตนที่ใช้สิทธิกองทุนประกันสังคม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407702" y="4078756"/>
            <a:ext cx="7781345" cy="1082794"/>
            <a:chOff x="3017859" y="4363106"/>
            <a:chExt cx="1871890" cy="812096"/>
          </a:xfrm>
        </p:grpSpPr>
        <p:sp>
          <p:nvSpPr>
            <p:cNvPr id="16" name="TextBox 15"/>
            <p:cNvSpPr txBox="1"/>
            <p:nvPr/>
          </p:nvSpPr>
          <p:spPr>
            <a:xfrm>
              <a:off x="3017859" y="4588888"/>
              <a:ext cx="1866815" cy="5863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จัดทำเวทีหารือร่วมกับกองเศรษฐกิจสุขภาพฯ กรณีเรื่องร้องเรียนในการซื้อประกันสุขภาพของเด็กข้ามชาติ และการใช้บริการตามสิทธิของแรงงานข้ามชาติที่ใช้ประกันสุขภาพ</a:t>
              </a: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17859" y="4363106"/>
              <a:ext cx="1871890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cs typeface="Arial" pitchFamily="34" charset="0"/>
                </a:rPr>
                <a:t>ติดตามกรณีประกันสุขภาพของแรงงานข้ามชาติและเด็กข้ามชาติ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407701" y="5321722"/>
            <a:ext cx="8523042" cy="1427504"/>
            <a:chOff x="3017859" y="4363106"/>
            <a:chExt cx="1870812" cy="1070629"/>
          </a:xfrm>
        </p:grpSpPr>
        <p:sp>
          <p:nvSpPr>
            <p:cNvPr id="19" name="TextBox 18"/>
            <p:cNvSpPr txBox="1"/>
            <p:nvPr/>
          </p:nvSpPr>
          <p:spPr>
            <a:xfrm>
              <a:off x="3017859" y="4588888"/>
              <a:ext cx="1866815" cy="8448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เข้าร่วมพัฒนามติสมัชชาสุขภาพแห่งชาติเฉพาะประเด็นในเรื่องสิทธิทางสุขภาพของแรงงานข้ามชาติ โดยร่วมกับสำนักงานคณะกรรมการสุขภาพแห่งชาติ จนมีมติครม.รองรับในเรื่องนี้ โดยมีเป้าหมายพัฒนายุทธศาสตร์ที่เกี่ยวข้องกับสุขภาพแรงงานข้ามชาติ และการออกกฎหมายประกันสุขภาพคนไม่สัญชาติไทย</a:t>
              </a: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17859" y="4363106"/>
              <a:ext cx="1870812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cs typeface="Arial" pitchFamily="34" charset="0"/>
                </a:rPr>
                <a:t>สมัชชาสุขภาพสิทธิสุขภาพของแรงงานข้ามชาติ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sp>
        <p:nvSpPr>
          <p:cNvPr id="21" name="Oval 21"/>
          <p:cNvSpPr>
            <a:spLocks noChangeAspect="1"/>
          </p:cNvSpPr>
          <p:nvPr/>
        </p:nvSpPr>
        <p:spPr>
          <a:xfrm>
            <a:off x="2398668" y="4303166"/>
            <a:ext cx="463912" cy="46778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22" name="Rectangle 9"/>
          <p:cNvSpPr/>
          <p:nvPr/>
        </p:nvSpPr>
        <p:spPr>
          <a:xfrm>
            <a:off x="2431950" y="5586728"/>
            <a:ext cx="397351" cy="37195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sp>
        <p:nvSpPr>
          <p:cNvPr id="23" name="Rounded Rectangle 27"/>
          <p:cNvSpPr/>
          <p:nvPr/>
        </p:nvSpPr>
        <p:spPr>
          <a:xfrm>
            <a:off x="2409573" y="3124292"/>
            <a:ext cx="442105" cy="339595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24" name="Rounded Rectangle 7"/>
          <p:cNvSpPr/>
          <p:nvPr/>
        </p:nvSpPr>
        <p:spPr>
          <a:xfrm>
            <a:off x="2416563" y="1835036"/>
            <a:ext cx="474128" cy="409165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</p:spTree>
    <p:extLst>
      <p:ext uri="{BB962C8B-B14F-4D97-AF65-F5344CB8AC3E}">
        <p14:creationId xmlns:p14="http://schemas.microsoft.com/office/powerpoint/2010/main" val="1095055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3"/>
          <p:cNvSpPr txBox="1">
            <a:spLocks/>
          </p:cNvSpPr>
          <p:nvPr/>
        </p:nvSpPr>
        <p:spPr>
          <a:xfrm>
            <a:off x="195943" y="165520"/>
            <a:ext cx="4190035" cy="237940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th-TH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พัฒนาศักยภาพ และช่วยเหลือด้านกฎหมาย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765" y="2811805"/>
            <a:ext cx="3744010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การพัฒนาศักยภาพองค์กรชุมชน และภาคีอื่น ๆ 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990114" y="661564"/>
            <a:ext cx="4082143" cy="1412535"/>
            <a:chOff x="1472558" y="998559"/>
            <a:chExt cx="2765965" cy="1059401"/>
          </a:xfrm>
        </p:grpSpPr>
        <p:sp>
          <p:nvSpPr>
            <p:cNvPr id="12" name="TextBox 11"/>
            <p:cNvSpPr txBox="1"/>
            <p:nvPr/>
          </p:nvSpPr>
          <p:spPr>
            <a:xfrm>
              <a:off x="1472558" y="1213113"/>
              <a:ext cx="2765965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ประสานงานและให้ความช่วยเหลือแรงงานข้ามชาติกัมพูชาที่ถูกเลิกจ้างและถูกหักค่าจ้างโดยผิดกฎหมาย เช่น ค่าตำรวจ</a:t>
              </a:r>
              <a:endParaRPr lang="ko-KR" altLang="en-US" sz="1600" dirty="0"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72558" y="998559"/>
              <a:ext cx="2765965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cs typeface="Arial" pitchFamily="34" charset="0"/>
                </a:rPr>
                <a:t>กรณีถูกเลิกจ้าง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806023" y="2336394"/>
            <a:ext cx="4043593" cy="1908214"/>
            <a:chOff x="434726" y="626799"/>
            <a:chExt cx="2765966" cy="1431162"/>
          </a:xfrm>
        </p:grpSpPr>
        <p:sp>
          <p:nvSpPr>
            <p:cNvPr id="15" name="TextBox 14"/>
            <p:cNvSpPr txBox="1"/>
            <p:nvPr/>
          </p:nvSpPr>
          <p:spPr>
            <a:xfrm>
              <a:off x="434726" y="954581"/>
              <a:ext cx="2765965" cy="1103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ประสานงานและให้ความช่วยเหลือด้านกฎหมาย ให้แก่แรงงานกัมพูชาทีมายื่นหนังสือได้รับผลกระทบจากโควิดและแนวนโยบายการจัดการแรงงานข้ามชาติ ที่กระทรวงแรงงานและถูกจับกุม</a:t>
              </a:r>
              <a:endParaRPr lang="ko-KR" altLang="en-US" sz="1600" dirty="0"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4727" y="626799"/>
              <a:ext cx="2765965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cs typeface="Arial" pitchFamily="34" charset="0"/>
                </a:rPr>
                <a:t>แรงงานกัมพูชาถูกจับขณะมายื่นหนังสือ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806023" y="4533207"/>
            <a:ext cx="4266234" cy="1531389"/>
            <a:chOff x="1472558" y="943797"/>
            <a:chExt cx="2765965" cy="1018526"/>
          </a:xfrm>
        </p:grpSpPr>
        <p:sp>
          <p:nvSpPr>
            <p:cNvPr id="18" name="TextBox 17"/>
            <p:cNvSpPr txBox="1"/>
            <p:nvPr/>
          </p:nvSpPr>
          <p:spPr>
            <a:xfrm>
              <a:off x="1472558" y="1213113"/>
              <a:ext cx="2765965" cy="749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ได้ดำเนินการให้ความช่วยเหลือแก่แรงงานข้ามชาติที่อยู่ระหว่างการดำเนินการจดทะเบียน แล้วถูกเจ้าหน้าที่ควบคุมตัวเนื่องจากไม่มีใบอนุญาตทำงาน</a:t>
              </a:r>
              <a:endParaRPr lang="ko-KR" altLang="en-US" sz="1600" dirty="0"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72558" y="943797"/>
              <a:ext cx="2765965" cy="290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cs typeface="Arial" pitchFamily="34" charset="0"/>
                </a:rPr>
                <a:t>แรงงานก่อสร้างที่ถูกจับช่วงจดทะเบียน</a:t>
              </a:r>
              <a:endParaRPr lang="ko-KR" altLang="en-US" sz="1600" b="1" dirty="0">
                <a:cs typeface="Arial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E8AFFF2-1829-4B05-83F0-8FE8A7715BE1}"/>
              </a:ext>
            </a:extLst>
          </p:cNvPr>
          <p:cNvSpPr txBox="1"/>
          <p:nvPr/>
        </p:nvSpPr>
        <p:spPr>
          <a:xfrm>
            <a:off x="195944" y="3794319"/>
            <a:ext cx="4190034" cy="250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จัดอบรมพัฒนาศักยภาพให้แก่องค์กรชุมชนแรงงานข้ามชาติในเรื่องกฎหมายนโยบาย และการรณรงค์เชิงนโยบาย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ร่วมกับสถาบันวิจัยประชากรและสังคม ม.มหิดล จัดอบรมเชิงปฏิบัติการในเรื่องการจัดทำข่าว และสื่อในประเด็นแรงงานข้ามชาติให้แก่นักศึกษานิเทศศาสตร์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DB04DA5-4D91-1ACB-57F1-224EFFFCE858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0" r="262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07463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31076"/>
            <a:ext cx="12192000" cy="9554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altLang="ko-KR" sz="4000" b="1" dirty="0"/>
              <a:t>ประเด็นที่จะขับเคลื่อนในอนาคต</a:t>
            </a:r>
            <a:endParaRPr lang="ko-KR" altLang="en-US" sz="4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1009916"/>
            <a:ext cx="12192000" cy="38404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th-TH" altLang="ko-KR" sz="1800" b="1" dirty="0">
                <a:solidFill>
                  <a:schemeClr val="tx1"/>
                </a:solidFill>
              </a:rPr>
              <a:t>ทบทวนกฎหมาย พัฒนาบุทธศาสตร์และนโยบาย </a:t>
            </a:r>
            <a:endParaRPr lang="en-US" altLang="ko-KR" sz="1800" b="1" dirty="0">
              <a:solidFill>
                <a:schemeClr val="tx1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491059" y="1734499"/>
            <a:ext cx="3209883" cy="3902747"/>
          </a:xfrm>
          <a:prstGeom prst="downArrow">
            <a:avLst>
              <a:gd name="adj1" fmla="val 61467"/>
              <a:gd name="adj2" fmla="val 50000"/>
            </a:avLst>
          </a:prstGeom>
          <a:solidFill>
            <a:schemeClr val="bg1">
              <a:alpha val="7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grpSp>
        <p:nvGrpSpPr>
          <p:cNvPr id="7" name="Group 6"/>
          <p:cNvGrpSpPr/>
          <p:nvPr/>
        </p:nvGrpSpPr>
        <p:grpSpPr>
          <a:xfrm>
            <a:off x="5066344" y="1682727"/>
            <a:ext cx="2445748" cy="4240274"/>
            <a:chOff x="3017860" y="4363106"/>
            <a:chExt cx="1654565" cy="3180205"/>
          </a:xfrm>
        </p:grpSpPr>
        <p:sp>
          <p:nvSpPr>
            <p:cNvPr id="8" name="TextBox 7"/>
            <p:cNvSpPr txBox="1"/>
            <p:nvPr/>
          </p:nvSpPr>
          <p:spPr>
            <a:xfrm>
              <a:off x="3017860" y="4888739"/>
              <a:ext cx="1654565" cy="2654572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cs typeface="Arial" pitchFamily="34" charset="0"/>
                </a:rPr>
                <a:t>MWG </a:t>
              </a:r>
              <a:r>
                <a:rPr lang="th-TH" altLang="ko-KR" sz="1600" dirty="0">
                  <a:cs typeface="Arial" pitchFamily="34" charset="0"/>
                </a:rPr>
                <a:t>ยังคงผลักดันในเรื่องการจัดหางานและการจ้างงานแรงงานข้ามชาติที่เป็นธรรม ยกระดับกลไกการคุ้มครองแรงงานข้ามชาติ </a:t>
              </a:r>
            </a:p>
            <a:p>
              <a:pPr algn="ctr"/>
              <a:r>
                <a:rPr lang="th-TH" altLang="ko-KR" sz="1600" dirty="0">
                  <a:cs typeface="Arial" pitchFamily="34" charset="0"/>
                </a:rPr>
                <a:t>และผลักดันให้เกิดระบบบริการทางสังคม และเข้าถึงหลักประกันทางสังคมของแรงงานข้ามชาติและครอบครัว</a:t>
              </a: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017860" y="4363106"/>
              <a:ext cx="1654565" cy="37087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th-TH" altLang="ko-KR" sz="1867" b="1" dirty="0">
                  <a:cs typeface="Arial" pitchFamily="34" charset="0"/>
                </a:rPr>
                <a:t>ทิศทาง </a:t>
              </a:r>
              <a:r>
                <a:rPr lang="en-US" altLang="ko-KR" sz="1867" b="1" dirty="0">
                  <a:cs typeface="Arial" pitchFamily="34" charset="0"/>
                </a:rPr>
                <a:t>MWG</a:t>
              </a:r>
              <a:endParaRPr lang="ko-KR" altLang="en-US" sz="1867" b="1" dirty="0">
                <a:cs typeface="Arial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1350" y="1515452"/>
            <a:ext cx="4491060" cy="1734128"/>
            <a:chOff x="3021466" y="4245910"/>
            <a:chExt cx="1812891" cy="1300595"/>
          </a:xfrm>
        </p:grpSpPr>
        <p:sp>
          <p:nvSpPr>
            <p:cNvPr id="11" name="TextBox 10"/>
            <p:cNvSpPr txBox="1"/>
            <p:nvPr/>
          </p:nvSpPr>
          <p:spPr>
            <a:xfrm>
              <a:off x="3176187" y="4701659"/>
              <a:ext cx="1654564" cy="8448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จัดทำแผนยุทธศาสตร์การบริหารแรงงานข้ามชาติ โดยจัดทำเวทีระดมความเห็นจากทุกภาคส่วน และเสนอต่อคณะกรรมการนโยบายฯ ต่อไป</a:t>
              </a:r>
              <a:r>
                <a:rPr lang="en-US" altLang="ko-KR" sz="1600" dirty="0">
                  <a:cs typeface="Arial" pitchFamily="34" charset="0"/>
                </a:rPr>
                <a:t>.  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21466" y="4245910"/>
              <a:ext cx="1812891" cy="758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133" b="1" dirty="0">
                  <a:cs typeface="Arial" pitchFamily="34" charset="0"/>
                </a:rPr>
                <a:t>1.  </a:t>
              </a:r>
              <a:r>
                <a:rPr lang="th-TH" altLang="ko-KR" sz="2133" b="1" dirty="0">
                  <a:cs typeface="Arial" pitchFamily="34" charset="0"/>
                </a:rPr>
                <a:t>แผนยุทธศาสตร์แรงงานข้ามชาติ</a:t>
              </a:r>
              <a:endParaRPr lang="ko-KR" altLang="en-US" sz="2133" b="1" dirty="0"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62702" y="4362782"/>
            <a:ext cx="3828357" cy="1882130"/>
            <a:chOff x="3017860" y="4363106"/>
            <a:chExt cx="1812891" cy="1183400"/>
          </a:xfrm>
        </p:grpSpPr>
        <p:sp>
          <p:nvSpPr>
            <p:cNvPr id="14" name="TextBox 13"/>
            <p:cNvSpPr txBox="1"/>
            <p:nvPr/>
          </p:nvSpPr>
          <p:spPr>
            <a:xfrm>
              <a:off x="3176187" y="4701659"/>
              <a:ext cx="1654564" cy="8448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ศึกษาและทบทวนพรบ.คนเข้าเมือง เพื่อปรับปรุงกฎหมายให้สอดคล้องต่อสถานการณ์และเอื้อต่อคนข้ามชาติมากขึ้น</a:t>
              </a: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17860" y="4363106"/>
              <a:ext cx="1812891" cy="413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133" b="1" dirty="0">
                  <a:cs typeface="Arial" pitchFamily="34" charset="0"/>
                </a:rPr>
                <a:t>3.</a:t>
              </a:r>
              <a:r>
                <a:rPr lang="th-TH" altLang="ko-KR" sz="2133" b="1" dirty="0">
                  <a:cs typeface="Arial" pitchFamily="34" charset="0"/>
                </a:rPr>
                <a:t>พรบ.คนเข้าเมือง</a:t>
              </a:r>
              <a:endParaRPr lang="ko-KR" altLang="en-US" sz="2133" b="1" dirty="0"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920203" y="1734499"/>
            <a:ext cx="3828357" cy="1577867"/>
            <a:chOff x="3017860" y="4363106"/>
            <a:chExt cx="1812891" cy="1183400"/>
          </a:xfrm>
        </p:grpSpPr>
        <p:sp>
          <p:nvSpPr>
            <p:cNvPr id="17" name="TextBox 16"/>
            <p:cNvSpPr txBox="1"/>
            <p:nvPr/>
          </p:nvSpPr>
          <p:spPr>
            <a:xfrm>
              <a:off x="3176187" y="4701659"/>
              <a:ext cx="1654564" cy="8448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ทบทวนและจัดทำข้อเสนอเพื่อแก้ไขพรก.การบริหารจัดการการทำงานของคนต่างด้าว </a:t>
              </a: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17860" y="4363106"/>
              <a:ext cx="1812891" cy="413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133" b="1" dirty="0">
                  <a:cs typeface="Arial" pitchFamily="34" charset="0"/>
                </a:rPr>
                <a:t>2.  </a:t>
              </a:r>
              <a:r>
                <a:rPr lang="th-TH" altLang="ko-KR" sz="2133" b="1" dirty="0">
                  <a:cs typeface="Arial" pitchFamily="34" charset="0"/>
                </a:rPr>
                <a:t>พรก.การบริหารจัดการฯ</a:t>
              </a:r>
              <a:endParaRPr lang="ko-KR" altLang="en-US" sz="2133" b="1" dirty="0"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087375" y="4008529"/>
            <a:ext cx="3828357" cy="2747758"/>
            <a:chOff x="3017860" y="4363106"/>
            <a:chExt cx="1812891" cy="1584323"/>
          </a:xfrm>
        </p:grpSpPr>
        <p:sp>
          <p:nvSpPr>
            <p:cNvPr id="20" name="TextBox 19"/>
            <p:cNvSpPr txBox="1"/>
            <p:nvPr/>
          </p:nvSpPr>
          <p:spPr>
            <a:xfrm>
              <a:off x="3176187" y="4701659"/>
              <a:ext cx="1654564" cy="12457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cs typeface="Arial" pitchFamily="34" charset="0"/>
                </a:rPr>
                <a:t>ทบทวนและพัฒนาข้อเสนอจากงานวิจัยเพื่อนำไปสู่การแก้ไขพรบ.คุ้มครองแรงงานในกิจการประมง รวมถึง กฎกระทรวงคุ้มครองแรงงานประมงให้สอดคล้องกับ </a:t>
              </a:r>
              <a:r>
                <a:rPr lang="en-US" altLang="ko-KR" sz="1600" dirty="0">
                  <a:cs typeface="Arial" pitchFamily="34" charset="0"/>
                </a:rPr>
                <a:t>ILO C 188 </a:t>
              </a:r>
              <a:r>
                <a:rPr lang="th-TH" altLang="ko-KR" sz="1600" dirty="0">
                  <a:cs typeface="Arial" pitchFamily="34" charset="0"/>
                </a:rPr>
                <a:t>และสอดคล้องต่อปัญหาของแรงงานประมง</a:t>
              </a:r>
              <a:endParaRPr lang="en-US" altLang="ko-KR" sz="1600" dirty="0"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17860" y="4363106"/>
              <a:ext cx="1812891" cy="413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133" b="1" dirty="0">
                  <a:cs typeface="Arial" pitchFamily="34" charset="0"/>
                </a:rPr>
                <a:t>4.  </a:t>
              </a:r>
              <a:r>
                <a:rPr lang="th-TH" altLang="ko-KR" sz="2133" b="1" dirty="0">
                  <a:cs typeface="Arial" pitchFamily="34" charset="0"/>
                </a:rPr>
                <a:t>พรบ.คุ้มครองแรงงานประมง</a:t>
              </a:r>
              <a:endParaRPr lang="ko-KR" altLang="en-US" sz="2133" b="1" dirty="0"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4209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22BFDE-AA86-1BF3-153C-7668C124D6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10094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/>
              <a:t>ภาพรวมสถานการณ์กฎหมาย นโยบายการบริหารจัดการแรงงานข้ามชาติ หลังโควิด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1CD0A2-E121-D093-2758-9EB42B08C7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46"/>
          <a:stretch/>
        </p:blipFill>
        <p:spPr>
          <a:xfrm>
            <a:off x="-1" y="2142882"/>
            <a:ext cx="6225351" cy="47151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2F02B2-3BF7-A421-E4C2-BFBA70DA7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748" y="3201081"/>
            <a:ext cx="3431081" cy="215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162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92524-FC4B-CCB8-406C-31273CC23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6344"/>
            <a:ext cx="6521380" cy="109816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th-TH" b="1" dirty="0"/>
              <a:t>สถิติแรงงานข้ามชาติ มกราคม </a:t>
            </a:r>
            <a:r>
              <a:rPr lang="en-US" b="1" dirty="0"/>
              <a:t>2566</a:t>
            </a:r>
            <a:br>
              <a:rPr lang="en-US" b="1" dirty="0"/>
            </a:br>
            <a:r>
              <a:rPr lang="th-TH" b="1" dirty="0"/>
              <a:t>รวมทั้งหมด </a:t>
            </a:r>
            <a:r>
              <a:rPr lang="en-US" b="1" dirty="0"/>
              <a:t>3,055,802 </a:t>
            </a:r>
            <a:r>
              <a:rPr lang="th-TH" b="1" dirty="0"/>
              <a:t>คน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9AE303E-A2D0-D80F-F13B-CBD532C276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9030357"/>
              </p:ext>
            </p:extLst>
          </p:nvPr>
        </p:nvGraphicFramePr>
        <p:xfrm>
          <a:off x="185267" y="1091821"/>
          <a:ext cx="6812782" cy="5398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35E7526-9521-0ED6-4462-94B7A9685DC1}"/>
              </a:ext>
            </a:extLst>
          </p:cNvPr>
          <p:cNvGraphicFramePr/>
          <p:nvPr/>
        </p:nvGraphicFramePr>
        <p:xfrm>
          <a:off x="6889750" y="448307"/>
          <a:ext cx="5116983" cy="6042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68386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0AAC0A7-A290-E53F-45F8-9990404CA3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035058"/>
              </p:ext>
            </p:extLst>
          </p:nvPr>
        </p:nvGraphicFramePr>
        <p:xfrm>
          <a:off x="0" y="0"/>
          <a:ext cx="12192000" cy="5789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C3EC0F0-5735-2D1E-C3FB-57B30B630009}"/>
              </a:ext>
            </a:extLst>
          </p:cNvPr>
          <p:cNvSpPr txBox="1"/>
          <p:nvPr/>
        </p:nvSpPr>
        <p:spPr>
          <a:xfrm>
            <a:off x="0" y="5903893"/>
            <a:ext cx="12192000" cy="954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h-TH" b="1" dirty="0"/>
              <a:t>เทียบตัวเลขเดือนมกราคม </a:t>
            </a:r>
            <a:r>
              <a:rPr lang="en-US" b="1" dirty="0"/>
              <a:t>2566 </a:t>
            </a:r>
            <a:r>
              <a:rPr lang="th-TH" b="1" dirty="0"/>
              <a:t>และกุมภาพันธ์ </a:t>
            </a:r>
            <a:r>
              <a:rPr lang="en-US" b="1" dirty="0"/>
              <a:t>2566 </a:t>
            </a:r>
            <a:r>
              <a:rPr lang="th-TH" b="1" dirty="0"/>
              <a:t>มีแรงงานข้ามชาติหายไปจากระบบ </a:t>
            </a:r>
            <a:r>
              <a:rPr lang="en-US" b="1" u="sng" dirty="0"/>
              <a:t>640,336</a:t>
            </a:r>
            <a:r>
              <a:rPr lang="en-US" b="1" dirty="0"/>
              <a:t> </a:t>
            </a:r>
            <a:r>
              <a:rPr lang="th-TH" b="1" dirty="0"/>
              <a:t>คน </a:t>
            </a:r>
          </a:p>
          <a:p>
            <a:r>
              <a:rPr lang="th-TH" b="1" dirty="0"/>
              <a:t>โดยเป็นแรงงานข้ามชาติกลุ่มต่ออายุตามมติ </a:t>
            </a:r>
            <a:r>
              <a:rPr lang="en-US" b="1" dirty="0"/>
              <a:t>7 </a:t>
            </a:r>
            <a:r>
              <a:rPr lang="th-TH" b="1" dirty="0"/>
              <a:t>ก.พ. </a:t>
            </a:r>
            <a:r>
              <a:rPr lang="en-US" b="1" dirty="0"/>
              <a:t>2566 </a:t>
            </a:r>
            <a:r>
              <a:rPr lang="th-TH" b="1" dirty="0"/>
              <a:t>หายไป </a:t>
            </a:r>
            <a:r>
              <a:rPr lang="en-US" b="1" u="sng" dirty="0"/>
              <a:t>635,122</a:t>
            </a:r>
            <a:r>
              <a:rPr lang="en-US" b="1" dirty="0"/>
              <a:t> </a:t>
            </a:r>
            <a:r>
              <a:rPr lang="th-TH" b="1" dirty="0"/>
              <a:t>คน </a:t>
            </a:r>
          </a:p>
        </p:txBody>
      </p:sp>
    </p:spTree>
    <p:extLst>
      <p:ext uri="{BB962C8B-B14F-4D97-AF65-F5344CB8AC3E}">
        <p14:creationId xmlns:p14="http://schemas.microsoft.com/office/powerpoint/2010/main" val="1054568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5406" y="155121"/>
            <a:ext cx="12192000" cy="77760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h-TH" altLang="ko-KR" sz="3600" b="1" dirty="0">
                <a:solidFill>
                  <a:schemeClr val="bg1"/>
                </a:solidFill>
              </a:rPr>
              <a:t>ไทยจัดการแรงงานข้ามชาติหลังโควิดอย่างไร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altLang="ko-KR" dirty="0"/>
              <a:t>4 </a:t>
            </a:r>
            <a:r>
              <a:rPr lang="th-TH" altLang="ko-KR" dirty="0"/>
              <a:t>กลุ่มแรงงานข้ามชาติที่รัฐไทยบริหารจัดการหลังโควิด </a:t>
            </a:r>
            <a:endParaRPr lang="en-US" altLang="ko-KR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76029" y="1545181"/>
          <a:ext cx="2336261" cy="50924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2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01">
                <a:tc gridSpan="3">
                  <a:txBody>
                    <a:bodyPr/>
                    <a:lstStyle/>
                    <a:p>
                      <a:pPr algn="ctr"/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กลุ่มมติครม.เดิม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2457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th-TH" altLang="ko-KR" sz="2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ต่ออายุ</a:t>
                      </a:r>
                      <a:endParaRPr lang="en-US" altLang="ko-KR" sz="2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4112"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ต่ออายุให้เสร็จภายใน 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13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ก.พ.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66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721"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เมื่อครบกำหนดให้อายุเพิ่มอีก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2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ปี ตามเงื่อนไขของแต่ละกลุ่ม</a:t>
                      </a: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721"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721"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585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ทำงานถึง 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13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ก.พ. 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68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111406" y="1566362"/>
          <a:ext cx="2624289" cy="50137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9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296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MoU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ครบ 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 4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ปี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5813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th-TH" altLang="ko-KR" sz="2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ต่ออายุ</a:t>
                      </a:r>
                      <a:endParaRPr lang="en-US" altLang="ko-KR" sz="2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หมดตั้งแต่ 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1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ม.ค.- 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31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ธ.ค. 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65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ให้ต่ออายุอีก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2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ปี มีเวลาดำเนินการ </a:t>
                      </a:r>
                      <a:r>
                        <a:rPr lang="en-US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6 </a:t>
                      </a: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เดือน ทั้งต่อใบอนุญาตทำงานและวีซ่า</a:t>
                      </a: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868"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296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ลาว กัมพูชาต้องมีเนมลิสต์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631129" y="1565687"/>
          <a:ext cx="2336261" cy="5051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2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0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818">
                <a:tc gridSpan="3">
                  <a:txBody>
                    <a:bodyPr/>
                    <a:lstStyle/>
                    <a:p>
                      <a:pPr algn="ctr"/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จดทะเบียนใหม่</a:t>
                      </a: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5201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th-TH" altLang="ko-KR" sz="21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จดใหม่/ต่ออายุ</a:t>
                      </a:r>
                      <a:endParaRPr lang="en-US" altLang="ko-KR" sz="21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2496"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จดใหม่และต่ออายุให้ทัน 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13 </a:t>
                      </a:r>
                      <a:r>
                        <a:rPr lang="th-TH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ก.พ. </a:t>
                      </a:r>
                      <a:r>
                        <a:rPr lang="en-US" altLang="ko-KR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66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690"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ko-KR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จดทะเบียนใหม่ตามมติ หลังจากนั้นต้องตีวีซ่าต่อใบอนุญาตทำงานให้เสร็จ</a:t>
                      </a:r>
                      <a:endParaRPr lang="en-US" altLang="ko-KR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690"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646"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40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3700" dirty="0"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>
                    <a:lnL w="12700" cmpd="sng">
                      <a:noFill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163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879711" y="1796819"/>
            <a:ext cx="2803382" cy="42244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/>
          </a:p>
        </p:txBody>
      </p:sp>
      <p:sp>
        <p:nvSpPr>
          <p:cNvPr id="9" name="Oval 21"/>
          <p:cNvSpPr>
            <a:spLocks noChangeAspect="1"/>
          </p:cNvSpPr>
          <p:nvPr/>
        </p:nvSpPr>
        <p:spPr>
          <a:xfrm>
            <a:off x="9857631" y="2542411"/>
            <a:ext cx="540439" cy="54495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sp>
        <p:nvSpPr>
          <p:cNvPr id="10" name="TextBox 9"/>
          <p:cNvSpPr txBox="1"/>
          <p:nvPr/>
        </p:nvSpPr>
        <p:spPr>
          <a:xfrm>
            <a:off x="9023727" y="3279384"/>
            <a:ext cx="2504244" cy="2505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altLang="ko-KR" sz="1600" b="1" dirty="0">
                <a:solidFill>
                  <a:schemeClr val="bg1"/>
                </a:solidFill>
                <a:cs typeface="Arial" pitchFamily="34" charset="0"/>
              </a:rPr>
              <a:t>นำเข้าแรงงาน 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MoU </a:t>
            </a:r>
            <a:r>
              <a:rPr lang="th-TH" altLang="ko-KR" sz="1600" b="1" dirty="0">
                <a:solidFill>
                  <a:schemeClr val="bg1"/>
                </a:solidFill>
                <a:cs typeface="Arial" pitchFamily="34" charset="0"/>
              </a:rPr>
              <a:t>เข้ามาทำงานในประเทศไทยตามปรกติ </a:t>
            </a:r>
          </a:p>
          <a:p>
            <a:pPr algn="ctr"/>
            <a:r>
              <a:rPr lang="th-TH" altLang="ko-KR" sz="1600" b="1" dirty="0">
                <a:solidFill>
                  <a:schemeClr val="bg1"/>
                </a:solidFill>
                <a:cs typeface="Arial" pitchFamily="34" charset="0"/>
              </a:rPr>
              <a:t>ทำงานได้ครั้งละ 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 </a:t>
            </a:r>
            <a:r>
              <a:rPr lang="th-TH" altLang="ko-KR" sz="1600" b="1" dirty="0">
                <a:solidFill>
                  <a:schemeClr val="bg1"/>
                </a:solidFill>
                <a:cs typeface="Arial" pitchFamily="34" charset="0"/>
              </a:rPr>
              <a:t>ปี ต่ออีก 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2 </a:t>
            </a:r>
            <a:r>
              <a:rPr lang="th-TH" altLang="ko-KR" sz="1600" b="1" dirty="0">
                <a:solidFill>
                  <a:schemeClr val="bg1"/>
                </a:solidFill>
                <a:cs typeface="Arial" pitchFamily="34" charset="0"/>
              </a:rPr>
              <a:t>ปี เมื่อครบ 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4 </a:t>
            </a:r>
            <a:r>
              <a:rPr lang="th-TH" altLang="ko-KR" sz="1600" b="1" dirty="0">
                <a:solidFill>
                  <a:schemeClr val="bg1"/>
                </a:solidFill>
                <a:cs typeface="Arial" pitchFamily="34" charset="0"/>
              </a:rPr>
              <a:t>ปี กลับไปทำ 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MoU </a:t>
            </a:r>
            <a:r>
              <a:rPr lang="th-TH" altLang="ko-KR" sz="1600" b="1" dirty="0">
                <a:solidFill>
                  <a:schemeClr val="bg1"/>
                </a:solidFill>
                <a:cs typeface="Arial" pitchFamily="34" charset="0"/>
              </a:rPr>
              <a:t>เข้ามาใหม่ โดยต้องมีระยะพัก </a:t>
            </a:r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30 </a:t>
            </a:r>
            <a:r>
              <a:rPr lang="th-TH" altLang="ko-KR" sz="1600" b="1" dirty="0">
                <a:solidFill>
                  <a:schemeClr val="bg1"/>
                </a:solidFill>
                <a:cs typeface="Arial" pitchFamily="34" charset="0"/>
              </a:rPr>
              <a:t>วัน</a:t>
            </a:r>
            <a:endParaRPr lang="en-US" altLang="ko-KR" sz="16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792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h-TH" altLang="ko-KR" b="1" dirty="0"/>
              <a:t>มติครม.การจัดการแรงงานข้ามชาติตั้งแต่ปี </a:t>
            </a:r>
            <a:r>
              <a:rPr lang="en-US" altLang="ko-KR" b="1" dirty="0"/>
              <a:t>2563-2566</a:t>
            </a:r>
            <a:endParaRPr lang="ko-KR" alt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th-TH" altLang="ko-KR" b="1" dirty="0"/>
              <a:t>นโยบายการจัดการปัญหาเฉพาะหน้า </a:t>
            </a:r>
            <a:r>
              <a:rPr lang="en-US" altLang="ko-KR" b="1" dirty="0"/>
              <a:t>17 </a:t>
            </a:r>
            <a:r>
              <a:rPr lang="th-TH" altLang="ko-KR" b="1" dirty="0"/>
              <a:t>มติครม. ใน </a:t>
            </a:r>
            <a:r>
              <a:rPr lang="en-US" altLang="ko-KR" b="1" dirty="0"/>
              <a:t>4 </a:t>
            </a:r>
            <a:r>
              <a:rPr lang="th-TH" altLang="ko-KR" b="1" dirty="0"/>
              <a:t>ปี</a:t>
            </a:r>
            <a:endParaRPr lang="en-US" altLang="ko-KR" b="1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0"/>
            <a:ext cx="12192000" cy="685800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436209" y="4642635"/>
            <a:ext cx="960107" cy="960107"/>
          </a:xfrm>
          <a:prstGeom prst="ellipse">
            <a:avLst/>
          </a:prstGeom>
          <a:solidFill>
            <a:schemeClr val="accent2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sp>
        <p:nvSpPr>
          <p:cNvPr id="10" name="Oval 9"/>
          <p:cNvSpPr/>
          <p:nvPr/>
        </p:nvSpPr>
        <p:spPr>
          <a:xfrm>
            <a:off x="4520236" y="3490507"/>
            <a:ext cx="960107" cy="960107"/>
          </a:xfrm>
          <a:prstGeom prst="ellipse">
            <a:avLst/>
          </a:prstGeom>
          <a:solidFill>
            <a:schemeClr val="accent4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sp>
        <p:nvSpPr>
          <p:cNvPr id="11" name="Oval 10"/>
          <p:cNvSpPr/>
          <p:nvPr/>
        </p:nvSpPr>
        <p:spPr>
          <a:xfrm>
            <a:off x="6604263" y="2338379"/>
            <a:ext cx="960107" cy="960107"/>
          </a:xfrm>
          <a:prstGeom prst="ellipse">
            <a:avLst/>
          </a:prstGeom>
          <a:solidFill>
            <a:schemeClr val="accent2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sp>
        <p:nvSpPr>
          <p:cNvPr id="12" name="Oval 11"/>
          <p:cNvSpPr/>
          <p:nvPr/>
        </p:nvSpPr>
        <p:spPr>
          <a:xfrm>
            <a:off x="8688288" y="1186251"/>
            <a:ext cx="960107" cy="960107"/>
          </a:xfrm>
          <a:prstGeom prst="ellipse">
            <a:avLst/>
          </a:prstGeom>
          <a:solidFill>
            <a:schemeClr val="accent4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3" dirty="0"/>
          </a:p>
        </p:txBody>
      </p:sp>
      <p:sp>
        <p:nvSpPr>
          <p:cNvPr id="8" name="Oval 7"/>
          <p:cNvSpPr/>
          <p:nvPr/>
        </p:nvSpPr>
        <p:spPr>
          <a:xfrm>
            <a:off x="2580225" y="4786651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sp>
        <p:nvSpPr>
          <p:cNvPr id="15" name="Oval 14"/>
          <p:cNvSpPr/>
          <p:nvPr/>
        </p:nvSpPr>
        <p:spPr>
          <a:xfrm>
            <a:off x="4664252" y="3634523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sp>
        <p:nvSpPr>
          <p:cNvPr id="16" name="Oval 15"/>
          <p:cNvSpPr/>
          <p:nvPr/>
        </p:nvSpPr>
        <p:spPr>
          <a:xfrm>
            <a:off x="6748279" y="2482395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sp>
        <p:nvSpPr>
          <p:cNvPr id="17" name="Oval 16"/>
          <p:cNvSpPr/>
          <p:nvPr/>
        </p:nvSpPr>
        <p:spPr>
          <a:xfrm>
            <a:off x="8832305" y="1330267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sp>
        <p:nvSpPr>
          <p:cNvPr id="18" name="직사각형 1"/>
          <p:cNvSpPr/>
          <p:nvPr/>
        </p:nvSpPr>
        <p:spPr>
          <a:xfrm>
            <a:off x="3591764" y="5157256"/>
            <a:ext cx="1408525" cy="576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2563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2108" y="2607806"/>
            <a:ext cx="3137107" cy="1806718"/>
            <a:chOff x="3017859" y="4337228"/>
            <a:chExt cx="1870812" cy="1355039"/>
          </a:xfrm>
        </p:grpSpPr>
        <p:sp>
          <p:nvSpPr>
            <p:cNvPr id="20" name="TextBox 19"/>
            <p:cNvSpPr txBox="1"/>
            <p:nvPr/>
          </p:nvSpPr>
          <p:spPr>
            <a:xfrm>
              <a:off x="3021856" y="4588888"/>
              <a:ext cx="1866815" cy="11033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มติครม. เปิดจดทะเบียนใหม่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2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pPr algn="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ต่ออายุกลุ่มต่าง ๆ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2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 </a:t>
              </a:r>
            </a:p>
            <a:p>
              <a:pPr algn="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ขยายเวลาดำเนินการ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4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pPr algn="r"/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รวมทั้งหมด </a:t>
              </a:r>
              <a:r>
                <a:rPr lang="en-US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8 </a:t>
              </a:r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มติ</a:t>
              </a:r>
              <a:r>
                <a:rPr lang="en-US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17859" y="4337228"/>
              <a:ext cx="1870812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bg1"/>
                  </a:solidFill>
                  <a:cs typeface="Arial" pitchFamily="34" charset="0"/>
                </a:rPr>
                <a:t>มติครม. แรงงานข้ามชาติปี </a:t>
              </a:r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63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2" name="직사각형 1"/>
          <p:cNvSpPr/>
          <p:nvPr/>
        </p:nvSpPr>
        <p:spPr>
          <a:xfrm>
            <a:off x="7721740" y="2794519"/>
            <a:ext cx="1408525" cy="576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2565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740453" y="1519373"/>
            <a:ext cx="2757049" cy="1814399"/>
            <a:chOff x="2968302" y="4331467"/>
            <a:chExt cx="1920369" cy="1360800"/>
          </a:xfrm>
        </p:grpSpPr>
        <p:sp>
          <p:nvSpPr>
            <p:cNvPr id="24" name="TextBox 23"/>
            <p:cNvSpPr txBox="1"/>
            <p:nvPr/>
          </p:nvSpPr>
          <p:spPr>
            <a:xfrm>
              <a:off x="3021856" y="4588888"/>
              <a:ext cx="1866815" cy="11033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ขยายเวลาดำเนินการ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pPr algn="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ต่ออายุ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MoU 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pPr algn="r"/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เปิดจดใหม่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pPr algn="r"/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รวมทั้งหมด </a:t>
              </a:r>
              <a:r>
                <a:rPr lang="en-US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3 </a:t>
              </a:r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มติ</a:t>
              </a:r>
              <a:endParaRPr lang="en-US" altLang="ko-KR" sz="1600" b="1" u="sng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968302" y="4331467"/>
              <a:ext cx="1870812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bg1"/>
                  </a:solidFill>
                  <a:cs typeface="Arial" pitchFamily="34" charset="0"/>
                </a:rPr>
                <a:t>มติครม. ปี </a:t>
              </a:r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65 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6" name="직사각형 1"/>
          <p:cNvSpPr/>
          <p:nvPr/>
        </p:nvSpPr>
        <p:spPr>
          <a:xfrm>
            <a:off x="5656752" y="3975887"/>
            <a:ext cx="1408525" cy="576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2564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231903" y="4631945"/>
            <a:ext cx="2823525" cy="1806718"/>
            <a:chOff x="3017859" y="4337228"/>
            <a:chExt cx="1870812" cy="1355039"/>
          </a:xfrm>
        </p:grpSpPr>
        <p:sp>
          <p:nvSpPr>
            <p:cNvPr id="28" name="TextBox 27"/>
            <p:cNvSpPr txBox="1"/>
            <p:nvPr/>
          </p:nvSpPr>
          <p:spPr>
            <a:xfrm>
              <a:off x="3021856" y="4588888"/>
              <a:ext cx="1866815" cy="11033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ขยายเวลาดำเนินการ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3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ต่ออายุ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 </a:t>
              </a:r>
            </a:p>
            <a:p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เปิดจดใหม่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</a:t>
              </a:r>
            </a:p>
            <a:p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รวมทั้งหมด </a:t>
              </a:r>
              <a:r>
                <a:rPr lang="en-US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5 </a:t>
              </a:r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มติ</a:t>
              </a:r>
              <a:endParaRPr lang="en-US" altLang="ko-KR" sz="1600" b="1" u="sng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017859" y="4337228"/>
              <a:ext cx="1870812" cy="512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bg1"/>
                  </a:solidFill>
                  <a:cs typeface="Arial" pitchFamily="34" charset="0"/>
                </a:rPr>
                <a:t>มติครม.แรงงานข้ามชาติ </a:t>
              </a:r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64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0" name="직사각형 1"/>
          <p:cNvSpPr/>
          <p:nvPr/>
        </p:nvSpPr>
        <p:spPr>
          <a:xfrm>
            <a:off x="9786728" y="1613151"/>
            <a:ext cx="1408525" cy="576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ko-KR" sz="2667" b="1" dirty="0">
                <a:solidFill>
                  <a:schemeClr val="bg1"/>
                </a:solidFill>
                <a:cs typeface="Arial" pitchFamily="34" charset="0"/>
              </a:rPr>
              <a:t>2566</a:t>
            </a:r>
            <a:endParaRPr lang="ko-KR" altLang="en-US" sz="2667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9338863" y="2248792"/>
            <a:ext cx="2304256" cy="2151428"/>
            <a:chOff x="3017859" y="4337228"/>
            <a:chExt cx="1870812" cy="1613573"/>
          </a:xfrm>
        </p:grpSpPr>
        <p:sp>
          <p:nvSpPr>
            <p:cNvPr id="32" name="TextBox 31"/>
            <p:cNvSpPr txBox="1"/>
            <p:nvPr/>
          </p:nvSpPr>
          <p:spPr>
            <a:xfrm>
              <a:off x="3021856" y="4588888"/>
              <a:ext cx="1866815" cy="13619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ต่ออายุกลุ่มจดทะเบียนในประเทศ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1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ครั้ง คือ มติ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7 </a:t>
              </a:r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ก.พ. </a:t>
              </a:r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66</a:t>
              </a:r>
            </a:p>
            <a:p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รวมทั้งหมด </a:t>
              </a:r>
              <a:r>
                <a:rPr lang="en-US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1 </a:t>
              </a:r>
              <a:r>
                <a:rPr lang="th-TH" altLang="ko-KR" sz="1600" b="1" u="sng" dirty="0">
                  <a:solidFill>
                    <a:schemeClr val="bg1"/>
                  </a:solidFill>
                  <a:cs typeface="Arial" pitchFamily="34" charset="0"/>
                </a:rPr>
                <a:t>มติ</a:t>
              </a:r>
            </a:p>
            <a:p>
              <a:r>
                <a:rPr lang="th-TH" altLang="ko-KR" sz="1600" dirty="0">
                  <a:solidFill>
                    <a:schemeClr val="bg1"/>
                  </a:solidFill>
                  <a:cs typeface="Arial" pitchFamily="34" charset="0"/>
                </a:rPr>
                <a:t>(แต่มีแนวโน้มจะมีอีก)</a:t>
              </a:r>
              <a:endParaRPr lang="en-US" altLang="ko-KR" sz="16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017859" y="4337228"/>
              <a:ext cx="1870812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bg1"/>
                  </a:solidFill>
                  <a:cs typeface="Arial" pitchFamily="34" charset="0"/>
                </a:rPr>
                <a:t>มติครม. ปี </a:t>
              </a:r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66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4" name="Oval 21"/>
          <p:cNvSpPr>
            <a:spLocks noChangeAspect="1"/>
          </p:cNvSpPr>
          <p:nvPr/>
        </p:nvSpPr>
        <p:spPr>
          <a:xfrm>
            <a:off x="4769772" y="3753109"/>
            <a:ext cx="463912" cy="46778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35" name="Rectangle 9"/>
          <p:cNvSpPr/>
          <p:nvPr/>
        </p:nvSpPr>
        <p:spPr>
          <a:xfrm>
            <a:off x="6885641" y="2631249"/>
            <a:ext cx="397351" cy="371955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sp>
        <p:nvSpPr>
          <p:cNvPr id="36" name="Rounded Rectangle 27"/>
          <p:cNvSpPr/>
          <p:nvPr/>
        </p:nvSpPr>
        <p:spPr>
          <a:xfrm>
            <a:off x="2695210" y="4952891"/>
            <a:ext cx="442105" cy="339595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37" name="Rounded Rectangle 7"/>
          <p:cNvSpPr/>
          <p:nvPr/>
        </p:nvSpPr>
        <p:spPr>
          <a:xfrm>
            <a:off x="8988504" y="1496239"/>
            <a:ext cx="394133" cy="340131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6F070E-DC78-74C7-2A60-1BE1DF038A21}"/>
              </a:ext>
            </a:extLst>
          </p:cNvPr>
          <p:cNvSpPr txBox="1"/>
          <p:nvPr/>
        </p:nvSpPr>
        <p:spPr>
          <a:xfrm>
            <a:off x="7968343" y="4609871"/>
            <a:ext cx="4223657" cy="22467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/>
              <a:t>สรุปในช่วงเวลา </a:t>
            </a:r>
            <a:r>
              <a:rPr lang="en-US" b="1" dirty="0"/>
              <a:t>4 </a:t>
            </a:r>
            <a:r>
              <a:rPr lang="th-TH" b="1" dirty="0"/>
              <a:t>ปี รัฐบาลไทยมีมติครม.ด้านแรงงานข้ามชาติ </a:t>
            </a:r>
            <a:r>
              <a:rPr lang="en-US" b="1" u="sng" dirty="0"/>
              <a:t>17 </a:t>
            </a:r>
            <a:r>
              <a:rPr lang="th-TH" b="1" u="sng" dirty="0"/>
              <a:t>มติ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/>
              <a:t>ขยายเวลาดำเนินการ </a:t>
            </a:r>
            <a:r>
              <a:rPr lang="en-US" u="sng" dirty="0"/>
              <a:t>8 </a:t>
            </a:r>
            <a:r>
              <a:rPr lang="th-TH" u="sng" dirty="0"/>
              <a:t>ครั้ง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/>
              <a:t>เปิดจดทะเบียนใหม่ </a:t>
            </a:r>
            <a:r>
              <a:rPr lang="en-US" u="sng" dirty="0"/>
              <a:t>4 </a:t>
            </a:r>
            <a:r>
              <a:rPr lang="th-TH" u="sng" dirty="0"/>
              <a:t>ครั้ง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dirty="0"/>
              <a:t>ต่ออายุกลุ่มต่างๆ </a:t>
            </a:r>
            <a:r>
              <a:rPr lang="en-US" u="sng" dirty="0"/>
              <a:t>5 </a:t>
            </a:r>
            <a:r>
              <a:rPr lang="th-TH" u="sng" dirty="0"/>
              <a:t>ครั้ง</a:t>
            </a:r>
          </a:p>
        </p:txBody>
      </p:sp>
    </p:spTree>
    <p:extLst>
      <p:ext uri="{BB962C8B-B14F-4D97-AF65-F5344CB8AC3E}">
        <p14:creationId xmlns:p14="http://schemas.microsoft.com/office/powerpoint/2010/main" val="3038474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h-TH" altLang="ko-KR" dirty="0"/>
              <a:t>ปัญหาการจดทะเบียนตามมติ </a:t>
            </a:r>
            <a:r>
              <a:rPr lang="en-US" altLang="ko-KR" dirty="0"/>
              <a:t>5 </a:t>
            </a:r>
            <a:r>
              <a:rPr lang="th-TH" altLang="ko-KR" dirty="0"/>
              <a:t>ก.ค. </a:t>
            </a:r>
            <a:r>
              <a:rPr lang="en-US" altLang="ko-KR" dirty="0"/>
              <a:t>65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ปัญหาการขึ้นทะเบียนและผลกระทบต่อนายจ้างและแรงงานข้ามชาติ</a:t>
            </a:r>
            <a:endParaRPr lang="en-US" altLang="ko-KR" dirty="0"/>
          </a:p>
        </p:txBody>
      </p:sp>
      <p:sp>
        <p:nvSpPr>
          <p:cNvPr id="11" name="Rectangle 9"/>
          <p:cNvSpPr/>
          <p:nvPr/>
        </p:nvSpPr>
        <p:spPr>
          <a:xfrm>
            <a:off x="8035579" y="3421143"/>
            <a:ext cx="430207" cy="40271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/>
          </a:p>
        </p:txBody>
      </p:sp>
      <p:grpSp>
        <p:nvGrpSpPr>
          <p:cNvPr id="25" name="Group 24"/>
          <p:cNvGrpSpPr/>
          <p:nvPr/>
        </p:nvGrpSpPr>
        <p:grpSpPr>
          <a:xfrm>
            <a:off x="575344" y="1270900"/>
            <a:ext cx="2568980" cy="1415832"/>
            <a:chOff x="803640" y="3362835"/>
            <a:chExt cx="2059657" cy="1061874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ก่อนมีมติครม. ได้มีนายหน้านำเนมลิสต์ที่มีตราประทับกรมฯ มารับดำเนินการแล้ว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ความโปร่งใสต่อนโยบาย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42005" y="2797049"/>
            <a:ext cx="2568980" cy="1415832"/>
            <a:chOff x="803640" y="3362835"/>
            <a:chExt cx="2059657" cy="1061874"/>
          </a:xfrm>
        </p:grpSpPr>
        <p:sp>
          <p:nvSpPr>
            <p:cNvPr id="29" name="TextBox 28"/>
            <p:cNvSpPr txBox="1"/>
            <p:nvPr/>
          </p:nvSpPr>
          <p:spPr>
            <a:xfrm>
              <a:off x="803640" y="3579862"/>
              <a:ext cx="205965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การพิจารณาอนุมัติในระบบออนไลน์ทั้งหมด จะอนุมัติจากกรมฯเท่านั้น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รวมศูนย์อำนาจ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98075" y="4380799"/>
            <a:ext cx="2616308" cy="2131110"/>
            <a:chOff x="765695" y="3362835"/>
            <a:chExt cx="2097602" cy="1777245"/>
          </a:xfrm>
        </p:grpSpPr>
        <p:sp>
          <p:nvSpPr>
            <p:cNvPr id="32" name="TextBox 31"/>
            <p:cNvSpPr txBox="1"/>
            <p:nvPr/>
          </p:nvSpPr>
          <p:spPr>
            <a:xfrm>
              <a:off x="765695" y="3625720"/>
              <a:ext cx="2059657" cy="1514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ระยะเวลาในการดำเนินการสั้น แต่ระบบยังไม่มีความพร้อม มีขั้นตอนซับซ้อน ทำให้การดำเนินการติดขัด เสี่ยงหลุดระบบ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03640" y="3362835"/>
              <a:ext cx="2059657" cy="364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ระบบการขึ้นไม่เอื้อ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899675" y="1415584"/>
            <a:ext cx="3266812" cy="1415832"/>
            <a:chOff x="803640" y="3362835"/>
            <a:chExt cx="2059657" cy="1061874"/>
          </a:xfrm>
        </p:grpSpPr>
        <p:sp>
          <p:nvSpPr>
            <p:cNvPr id="38" name="TextBox 37"/>
            <p:cNvSpPr txBox="1"/>
            <p:nvPr/>
          </p:nvSpPr>
          <p:spPr>
            <a:xfrm>
              <a:off x="803640" y="3579862"/>
              <a:ext cx="205965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ระบบซ้ำซ้อน ยุ่งยาก อนุมัติช้า ทำให้นายจ้างไม่อยากทำเอง ค่าใช้จ่ายเพิ่ม (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12,000-18,000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บาท/คน)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ระบบซับซ้อนเพิ่มค่าใช้จ่าย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8899675" y="3150658"/>
            <a:ext cx="2897718" cy="1415832"/>
            <a:chOff x="803640" y="3362835"/>
            <a:chExt cx="2059657" cy="1061874"/>
          </a:xfrm>
        </p:grpSpPr>
        <p:sp>
          <p:nvSpPr>
            <p:cNvPr id="41" name="TextBox 40"/>
            <p:cNvSpPr txBox="1"/>
            <p:nvPr/>
          </p:nvSpPr>
          <p:spPr>
            <a:xfrm>
              <a:off x="803640" y="3579862"/>
              <a:ext cx="205965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หลังจากมีมติครม. ยังไม่มีการออกประกาศที่เกี่ยวข้อง ทำให้มีความเสี่ยงที่จะถูกจับกุม 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เปิดช่องแสวงหาประโยชน์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064044" y="4613749"/>
            <a:ext cx="2568980" cy="1760541"/>
            <a:chOff x="803640" y="3362835"/>
            <a:chExt cx="2059657" cy="1320406"/>
          </a:xfrm>
        </p:grpSpPr>
        <p:sp>
          <p:nvSpPr>
            <p:cNvPr id="44" name="TextBox 43"/>
            <p:cNvSpPr txBox="1"/>
            <p:nvPr/>
          </p:nvSpPr>
          <p:spPr>
            <a:xfrm>
              <a:off x="803640" y="3579862"/>
              <a:ext cx="2059657" cy="1103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ขาดการเตรียมความพร้อมที่ดี ขาดการประชาสัมพันธ์ มีข้อกังขาเรื่องความโปร่งใส แก้ปัญหาเฉพาะหน้า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รัฐสอบตก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2D5E730-632F-D14D-68EB-0A4C34586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324" y="1415584"/>
            <a:ext cx="5609335" cy="21060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86942A-4FA7-75F4-74AB-4CD5CB3094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418" y="3580169"/>
            <a:ext cx="5534566" cy="311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75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h-TH" altLang="ko-KR" dirty="0"/>
              <a:t>ปัญหาการจดทะเบียนและการต่อใบอนุญาตทำงาน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ตามมติครม. </a:t>
            </a:r>
            <a:r>
              <a:rPr lang="en-US" altLang="ko-KR" dirty="0"/>
              <a:t>5 </a:t>
            </a:r>
            <a:r>
              <a:rPr lang="th-TH" altLang="ko-KR" dirty="0"/>
              <a:t>กรกฎาคม </a:t>
            </a:r>
            <a:r>
              <a:rPr lang="en-US" altLang="ko-KR" dirty="0"/>
              <a:t>2565</a:t>
            </a:r>
          </a:p>
        </p:txBody>
      </p:sp>
      <p:sp>
        <p:nvSpPr>
          <p:cNvPr id="6" name="Freeform 5"/>
          <p:cNvSpPr/>
          <p:nvPr/>
        </p:nvSpPr>
        <p:spPr>
          <a:xfrm>
            <a:off x="5414966" y="1604798"/>
            <a:ext cx="1321069" cy="1321069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59" tIns="290259" rIns="290259" bIns="290259" numCol="1" spcCol="1270" anchor="ctr" anchorCtr="0">
            <a:noAutofit/>
          </a:bodyPr>
          <a:lstStyle/>
          <a:p>
            <a:pPr algn="ctr" defTabSz="177795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/>
          </a:p>
        </p:txBody>
      </p:sp>
      <p:sp>
        <p:nvSpPr>
          <p:cNvPr id="7" name="Freeform 6"/>
          <p:cNvSpPr/>
          <p:nvPr/>
        </p:nvSpPr>
        <p:spPr>
          <a:xfrm rot="2160000">
            <a:off x="6694566" y="2620180"/>
            <a:ext cx="352357" cy="445861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0371" rIns="130836" bIns="110369" numCol="1" spcCol="1270" anchor="ctr" anchorCtr="0">
            <a:noAutofit/>
          </a:bodyPr>
          <a:lstStyle/>
          <a:p>
            <a:pPr algn="ctr" defTabSz="711182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600"/>
          </a:p>
        </p:txBody>
      </p:sp>
      <p:sp>
        <p:nvSpPr>
          <p:cNvPr id="8" name="Freeform 7"/>
          <p:cNvSpPr/>
          <p:nvPr/>
        </p:nvSpPr>
        <p:spPr>
          <a:xfrm>
            <a:off x="7021590" y="2772078"/>
            <a:ext cx="1321069" cy="1321069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59" tIns="290259" rIns="290259" bIns="290259" numCol="1" spcCol="1270" anchor="ctr" anchorCtr="0">
            <a:noAutofit/>
          </a:bodyPr>
          <a:lstStyle/>
          <a:p>
            <a:pPr algn="ctr" defTabSz="177795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/>
          </a:p>
        </p:txBody>
      </p:sp>
      <p:sp>
        <p:nvSpPr>
          <p:cNvPr id="9" name="Freeform 8"/>
          <p:cNvSpPr/>
          <p:nvPr/>
        </p:nvSpPr>
        <p:spPr>
          <a:xfrm rot="17280000">
            <a:off x="7202190" y="4144549"/>
            <a:ext cx="352357" cy="445863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836" tIns="110371" rIns="0" bIns="110371" numCol="1" spcCol="1270" anchor="ctr" anchorCtr="0">
            <a:noAutofit/>
          </a:bodyPr>
          <a:lstStyle/>
          <a:p>
            <a:pPr algn="ctr" defTabSz="711182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600"/>
          </a:p>
        </p:txBody>
      </p:sp>
      <p:sp>
        <p:nvSpPr>
          <p:cNvPr id="10" name="Freeform 9"/>
          <p:cNvSpPr/>
          <p:nvPr/>
        </p:nvSpPr>
        <p:spPr>
          <a:xfrm>
            <a:off x="6407914" y="4660779"/>
            <a:ext cx="1321069" cy="1321069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59" tIns="290259" rIns="290259" bIns="290259" numCol="1" spcCol="1270" anchor="ctr" anchorCtr="0">
            <a:noAutofit/>
          </a:bodyPr>
          <a:lstStyle/>
          <a:p>
            <a:pPr algn="ctr" defTabSz="177795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/>
          </a:p>
        </p:txBody>
      </p:sp>
      <p:sp>
        <p:nvSpPr>
          <p:cNvPr id="11" name="Freeform 10"/>
          <p:cNvSpPr/>
          <p:nvPr/>
        </p:nvSpPr>
        <p:spPr>
          <a:xfrm>
            <a:off x="5909294" y="5098382"/>
            <a:ext cx="352359" cy="445863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837" tIns="110372" rIns="1" bIns="110371" numCol="1" spcCol="1270" anchor="ctr" anchorCtr="0">
            <a:noAutofit/>
          </a:bodyPr>
          <a:lstStyle/>
          <a:p>
            <a:pPr algn="ctr" defTabSz="711182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600"/>
          </a:p>
        </p:txBody>
      </p:sp>
      <p:sp>
        <p:nvSpPr>
          <p:cNvPr id="12" name="Freeform 11"/>
          <p:cNvSpPr/>
          <p:nvPr/>
        </p:nvSpPr>
        <p:spPr>
          <a:xfrm>
            <a:off x="4422016" y="4660779"/>
            <a:ext cx="1321069" cy="1321069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59" tIns="290259" rIns="290259" bIns="290259" numCol="1" spcCol="1270" anchor="ctr" anchorCtr="0">
            <a:noAutofit/>
          </a:bodyPr>
          <a:lstStyle/>
          <a:p>
            <a:pPr algn="ctr" defTabSz="177795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/>
          </a:p>
        </p:txBody>
      </p:sp>
      <p:sp>
        <p:nvSpPr>
          <p:cNvPr id="13" name="Freeform 12"/>
          <p:cNvSpPr/>
          <p:nvPr/>
        </p:nvSpPr>
        <p:spPr>
          <a:xfrm rot="4320000">
            <a:off x="4602617" y="4163517"/>
            <a:ext cx="352359" cy="445863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837" tIns="110371" rIns="0" bIns="110371" numCol="1" spcCol="1270" anchor="ctr" anchorCtr="0">
            <a:noAutofit/>
          </a:bodyPr>
          <a:lstStyle/>
          <a:p>
            <a:pPr algn="ctr" defTabSz="711182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600"/>
          </a:p>
        </p:txBody>
      </p:sp>
      <p:sp>
        <p:nvSpPr>
          <p:cNvPr id="14" name="Freeform 13"/>
          <p:cNvSpPr/>
          <p:nvPr/>
        </p:nvSpPr>
        <p:spPr>
          <a:xfrm>
            <a:off x="3808340" y="2772078"/>
            <a:ext cx="1321069" cy="1321069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59" tIns="290259" rIns="290259" bIns="290259" numCol="1" spcCol="1270" anchor="ctr" anchorCtr="0">
            <a:noAutofit/>
          </a:bodyPr>
          <a:lstStyle/>
          <a:p>
            <a:pPr algn="ctr" defTabSz="177795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/>
          </a:p>
        </p:txBody>
      </p:sp>
      <p:sp>
        <p:nvSpPr>
          <p:cNvPr id="15" name="Freeform 14"/>
          <p:cNvSpPr/>
          <p:nvPr/>
        </p:nvSpPr>
        <p:spPr>
          <a:xfrm rot="19440000">
            <a:off x="5087942" y="2631903"/>
            <a:ext cx="352357" cy="445861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110369" rIns="130837" bIns="110371" numCol="1" spcCol="1270" anchor="ctr" anchorCtr="0">
            <a:noAutofit/>
          </a:bodyPr>
          <a:lstStyle/>
          <a:p>
            <a:pPr algn="ctr" defTabSz="711182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600"/>
          </a:p>
        </p:txBody>
      </p:sp>
      <p:sp>
        <p:nvSpPr>
          <p:cNvPr id="17" name="Freeform 16"/>
          <p:cNvSpPr/>
          <p:nvPr/>
        </p:nvSpPr>
        <p:spPr>
          <a:xfrm>
            <a:off x="5414966" y="3259542"/>
            <a:ext cx="1321069" cy="1321069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59" tIns="290259" rIns="290259" bIns="290259" numCol="1" spcCol="1270" anchor="ctr" anchorCtr="0">
            <a:noAutofit/>
          </a:bodyPr>
          <a:lstStyle/>
          <a:p>
            <a:pPr algn="ctr" defTabSz="177795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/>
          </a:p>
        </p:txBody>
      </p:sp>
      <p:sp>
        <p:nvSpPr>
          <p:cNvPr id="18" name="Rectangle 9"/>
          <p:cNvSpPr/>
          <p:nvPr/>
        </p:nvSpPr>
        <p:spPr>
          <a:xfrm flipH="1">
            <a:off x="4269914" y="3231256"/>
            <a:ext cx="430207" cy="40271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/>
          </a:p>
        </p:txBody>
      </p:sp>
      <p:sp>
        <p:nvSpPr>
          <p:cNvPr id="19" name="Rectangle 16"/>
          <p:cNvSpPr/>
          <p:nvPr/>
        </p:nvSpPr>
        <p:spPr>
          <a:xfrm rot="18900000" flipH="1">
            <a:off x="6948940" y="5067009"/>
            <a:ext cx="325931" cy="584332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/>
          </a:p>
        </p:txBody>
      </p:sp>
      <p:sp>
        <p:nvSpPr>
          <p:cNvPr id="20" name="Parallelogram 15"/>
          <p:cNvSpPr/>
          <p:nvPr/>
        </p:nvSpPr>
        <p:spPr>
          <a:xfrm rot="5400000" flipH="1">
            <a:off x="5848970" y="2009328"/>
            <a:ext cx="473004" cy="512009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sp>
        <p:nvSpPr>
          <p:cNvPr id="21" name="Round Same Side Corner Rectangle 6"/>
          <p:cNvSpPr>
            <a:spLocks noChangeAspect="1"/>
          </p:cNvSpPr>
          <p:nvPr/>
        </p:nvSpPr>
        <p:spPr>
          <a:xfrm rot="18900000" flipH="1">
            <a:off x="5083568" y="5130053"/>
            <a:ext cx="145925" cy="585033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7458763" y="3160136"/>
            <a:ext cx="540439" cy="54495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grpSp>
        <p:nvGrpSpPr>
          <p:cNvPr id="23" name="Group 22"/>
          <p:cNvGrpSpPr/>
          <p:nvPr/>
        </p:nvGrpSpPr>
        <p:grpSpPr>
          <a:xfrm>
            <a:off x="642224" y="2131043"/>
            <a:ext cx="3097945" cy="2105252"/>
            <a:chOff x="803640" y="3362835"/>
            <a:chExt cx="2059657" cy="1578939"/>
          </a:xfrm>
        </p:grpSpPr>
        <p:sp>
          <p:nvSpPr>
            <p:cNvPr id="24" name="TextBox 23"/>
            <p:cNvSpPr txBox="1"/>
            <p:nvPr/>
          </p:nvSpPr>
          <p:spPr>
            <a:xfrm>
              <a:off x="803640" y="3579862"/>
              <a:ext cx="2059657" cy="1361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ยังระบบการทำความเข้าใจ อธิบาย และแก้ไขปัญหากรณีติดขัดในการดำเนินการอย่างชัดเจน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line support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ยังไม่ตอบโจทย์ ไม่แก้ปัญหาได้ทันท่วงที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ขาดข้อมูลชี้แจงกรณีมีปัญหา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062764" y="1546439"/>
            <a:ext cx="4505843" cy="1071121"/>
            <a:chOff x="803640" y="3362835"/>
            <a:chExt cx="2059657" cy="803341"/>
          </a:xfrm>
        </p:grpSpPr>
        <p:sp>
          <p:nvSpPr>
            <p:cNvPr id="27" name="TextBox 26"/>
            <p:cNvSpPr txBox="1"/>
            <p:nvPr/>
          </p:nvSpPr>
          <p:spPr>
            <a:xfrm>
              <a:off x="803640" y="3579862"/>
              <a:ext cx="2059657" cy="586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ไม่พบข้อมูลของแรงงานในระบบออนไลน์ ทำให้ไม่สามารถต่อใบอนุญาตทำงานได้ทันที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ข้อมูลแรงงานบางส่วนไม่อยู่ในระบบออนไลน์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470662" y="2914105"/>
            <a:ext cx="3563495" cy="1415832"/>
            <a:chOff x="803640" y="3362835"/>
            <a:chExt cx="2059657" cy="1061874"/>
          </a:xfrm>
        </p:grpSpPr>
        <p:sp>
          <p:nvSpPr>
            <p:cNvPr id="30" name="TextBox 29"/>
            <p:cNvSpPr txBox="1"/>
            <p:nvPr/>
          </p:nvSpPr>
          <p:spPr>
            <a:xfrm>
              <a:off x="803640" y="3579862"/>
              <a:ext cx="205965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ทำให้กิจการขนาดเล็ก นายจ้างบุคคลจำนวนมากไม่สามารถยื่นทะเบียนออนไลน์ได้ด้วยตัวเอง 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ขั้นตอนการต่อต้องทำในคอมพิวเตอร์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824193" y="4658198"/>
            <a:ext cx="3097945" cy="1760541"/>
            <a:chOff x="803640" y="3362835"/>
            <a:chExt cx="2059657" cy="1320406"/>
          </a:xfrm>
        </p:grpSpPr>
        <p:sp>
          <p:nvSpPr>
            <p:cNvPr id="33" name="TextBox 32"/>
            <p:cNvSpPr txBox="1"/>
            <p:nvPr/>
          </p:nvSpPr>
          <p:spPr>
            <a:xfrm>
              <a:off x="803640" y="3579862"/>
              <a:ext cx="2059657" cy="1103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ยังติดขัดในขั้นตอนของการตรวจอัตลักษณ์ที่จองคิวไม่ได้ ยังไม่มีคิวตรวจโรค ไม่มีคิวตรวจลงตราวีซ่า  ไม่มีคิวทำบัตรชมพู (โดยเฉพาะในกทม.)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ขั้นตอนการจดทะเบียนยังล่าช้า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188856" y="4620338"/>
            <a:ext cx="3097945" cy="2105252"/>
            <a:chOff x="803640" y="3362835"/>
            <a:chExt cx="2059657" cy="1578939"/>
          </a:xfrm>
        </p:grpSpPr>
        <p:sp>
          <p:nvSpPr>
            <p:cNvPr id="36" name="TextBox 35"/>
            <p:cNvSpPr txBox="1"/>
            <p:nvPr/>
          </p:nvSpPr>
          <p:spPr>
            <a:xfrm>
              <a:off x="803640" y="3579862"/>
              <a:ext cx="2059657" cy="1361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เอกสารในกลุ่มจดหลายคนยังมีข้อมูลที่ผิด และยังไม่สามารถดำเนินการแก้ไขได้ ทำให้มีปัญหาตอนไปดำเนินการ เช่น คำนำหน้านามผิด รูปเล็กเกินไป รูปเอียง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เอกสารยังมีข้อผิดพลาด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8" name="Block Arc 14"/>
          <p:cNvSpPr/>
          <p:nvPr/>
        </p:nvSpPr>
        <p:spPr>
          <a:xfrm rot="16200000">
            <a:off x="5740173" y="3573927"/>
            <a:ext cx="691860" cy="692315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860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h-TH" altLang="ko-KR" dirty="0"/>
              <a:t>ปัญหาเอกสารหนังสือเดินทาง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ทำหนังสือเดินทางไม่ได้ แนวปฏิบัติไม่เอื้อ ข้อจำกัดของนโยบายทำให้หลุดระบบ</a:t>
            </a:r>
            <a:endParaRPr lang="en-US" altLang="ko-KR" dirty="0"/>
          </a:p>
        </p:txBody>
      </p:sp>
      <p:grpSp>
        <p:nvGrpSpPr>
          <p:cNvPr id="7" name="Group 6"/>
          <p:cNvGrpSpPr/>
          <p:nvPr/>
        </p:nvGrpSpPr>
        <p:grpSpPr>
          <a:xfrm>
            <a:off x="4821192" y="2623644"/>
            <a:ext cx="1200000" cy="1200000"/>
            <a:chOff x="3563888" y="1923678"/>
            <a:chExt cx="900000" cy="900000"/>
          </a:xfrm>
        </p:grpSpPr>
        <p:sp>
          <p:nvSpPr>
            <p:cNvPr id="4" name="Rectangle 3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733"/>
            </a:p>
          </p:txBody>
        </p:sp>
        <p:sp>
          <p:nvSpPr>
            <p:cNvPr id="5" name="Right Triangle 4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733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 rot="5400000">
            <a:off x="6168912" y="2287644"/>
            <a:ext cx="1536000" cy="1536000"/>
            <a:chOff x="3563888" y="1923678"/>
            <a:chExt cx="900000" cy="900000"/>
          </a:xfrm>
        </p:grpSpPr>
        <p:sp>
          <p:nvSpPr>
            <p:cNvPr id="9" name="Rectangle 8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733" dirty="0"/>
            </a:p>
          </p:txBody>
        </p:sp>
        <p:sp>
          <p:nvSpPr>
            <p:cNvPr id="10" name="Right Triangle 9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733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0800000">
            <a:off x="6168912" y="3973363"/>
            <a:ext cx="960000" cy="960000"/>
            <a:chOff x="3563888" y="1923678"/>
            <a:chExt cx="900000" cy="900000"/>
          </a:xfrm>
        </p:grpSpPr>
        <p:sp>
          <p:nvSpPr>
            <p:cNvPr id="12" name="Rectangle 11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733" dirty="0"/>
            </a:p>
          </p:txBody>
        </p:sp>
        <p:sp>
          <p:nvSpPr>
            <p:cNvPr id="13" name="Right Triangle 12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733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6200000">
            <a:off x="4677149" y="3973365"/>
            <a:ext cx="1344044" cy="1344044"/>
            <a:chOff x="3563888" y="1923678"/>
            <a:chExt cx="900000" cy="900000"/>
          </a:xfrm>
        </p:grpSpPr>
        <p:sp>
          <p:nvSpPr>
            <p:cNvPr id="15" name="Rectangle 14"/>
            <p:cNvSpPr/>
            <p:nvPr/>
          </p:nvSpPr>
          <p:spPr>
            <a:xfrm>
              <a:off x="3563888" y="1923678"/>
              <a:ext cx="900000" cy="90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733" dirty="0"/>
            </a:p>
          </p:txBody>
        </p:sp>
        <p:sp>
          <p:nvSpPr>
            <p:cNvPr id="16" name="Right Triangle 15"/>
            <p:cNvSpPr/>
            <p:nvPr/>
          </p:nvSpPr>
          <p:spPr>
            <a:xfrm rot="16200000">
              <a:off x="3731757" y="2089433"/>
              <a:ext cx="648000" cy="64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733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5366797" y="3181664"/>
            <a:ext cx="53718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67" b="1" dirty="0">
                <a:solidFill>
                  <a:schemeClr val="accent1"/>
                </a:solidFill>
                <a:cs typeface="Arial" pitchFamily="34" charset="0"/>
              </a:rPr>
              <a:t>A</a:t>
            </a:r>
            <a:endParaRPr lang="ko-KR" altLang="en-US" sz="2667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11066" y="3128725"/>
            <a:ext cx="53718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67" b="1" dirty="0">
                <a:solidFill>
                  <a:schemeClr val="accent1"/>
                </a:solidFill>
                <a:cs typeface="Arial" pitchFamily="34" charset="0"/>
              </a:rPr>
              <a:t>B</a:t>
            </a:r>
            <a:endParaRPr lang="ko-KR" altLang="en-US" sz="2667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66797" y="4099004"/>
            <a:ext cx="53718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67" b="1" dirty="0">
                <a:solidFill>
                  <a:schemeClr val="accent1"/>
                </a:solidFill>
                <a:cs typeface="Arial" pitchFamily="34" charset="0"/>
              </a:rPr>
              <a:t>C</a:t>
            </a:r>
            <a:endParaRPr lang="ko-KR" altLang="en-US" sz="2667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84443" y="3994641"/>
            <a:ext cx="537183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67" b="1" dirty="0">
                <a:solidFill>
                  <a:schemeClr val="accent1"/>
                </a:solidFill>
                <a:cs typeface="Arial" pitchFamily="34" charset="0"/>
              </a:rPr>
              <a:t>D</a:t>
            </a:r>
            <a:endParaRPr lang="ko-KR" altLang="en-US" sz="2667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1" name="Rectangle 9"/>
          <p:cNvSpPr/>
          <p:nvPr/>
        </p:nvSpPr>
        <p:spPr>
          <a:xfrm>
            <a:off x="4974289" y="2771307"/>
            <a:ext cx="430207" cy="40271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/>
          </a:p>
        </p:txBody>
      </p:sp>
      <p:sp>
        <p:nvSpPr>
          <p:cNvPr id="22" name="Rectangle 16"/>
          <p:cNvSpPr/>
          <p:nvPr/>
        </p:nvSpPr>
        <p:spPr>
          <a:xfrm rot="2700000">
            <a:off x="4942407" y="4612519"/>
            <a:ext cx="325931" cy="584332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/>
          </a:p>
        </p:txBody>
      </p:sp>
      <p:sp>
        <p:nvSpPr>
          <p:cNvPr id="23" name="Oval 21"/>
          <p:cNvSpPr>
            <a:spLocks noChangeAspect="1"/>
          </p:cNvSpPr>
          <p:nvPr/>
        </p:nvSpPr>
        <p:spPr>
          <a:xfrm>
            <a:off x="6977988" y="2529332"/>
            <a:ext cx="521955" cy="526313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sp>
        <p:nvSpPr>
          <p:cNvPr id="24" name="Rounded Rectangle 27"/>
          <p:cNvSpPr/>
          <p:nvPr/>
        </p:nvSpPr>
        <p:spPr>
          <a:xfrm>
            <a:off x="6595883" y="4494227"/>
            <a:ext cx="393571" cy="30231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grpSp>
        <p:nvGrpSpPr>
          <p:cNvPr id="25" name="Group 24"/>
          <p:cNvGrpSpPr/>
          <p:nvPr/>
        </p:nvGrpSpPr>
        <p:grpSpPr>
          <a:xfrm>
            <a:off x="981187" y="1870950"/>
            <a:ext cx="3385977" cy="1760541"/>
            <a:chOff x="803640" y="3362835"/>
            <a:chExt cx="2059657" cy="1320406"/>
          </a:xfrm>
        </p:grpSpPr>
        <p:sp>
          <p:nvSpPr>
            <p:cNvPr id="26" name="TextBox 25"/>
            <p:cNvSpPr txBox="1"/>
            <p:nvPr/>
          </p:nvSpPr>
          <p:spPr>
            <a:xfrm>
              <a:off x="803640" y="3579862"/>
              <a:ext cx="2059657" cy="1103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แรงงานไม่สามารถจองคิวทำ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CI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ได้ เพราะไม่มีข้อมูลในระบบ แนวปฏิบัติในการทำแต่ละแห่งไม่เหมือน ทำได้เฉพาะบางมติ ไม่มีการคุมค่าใช้จ่ายในการทำ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ไม่มีข้อมูลในระบบจองทำ 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CI 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97179" y="4356128"/>
            <a:ext cx="3385977" cy="2105252"/>
            <a:chOff x="803640" y="3362835"/>
            <a:chExt cx="2059657" cy="1578939"/>
          </a:xfrm>
        </p:grpSpPr>
        <p:sp>
          <p:nvSpPr>
            <p:cNvPr id="29" name="TextBox 28"/>
            <p:cNvSpPr txBox="1"/>
            <p:nvPr/>
          </p:nvSpPr>
          <p:spPr>
            <a:xfrm>
              <a:off x="803640" y="3579862"/>
              <a:ext cx="2059657" cy="1361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แรงงานลาวและกัมพูชาที่ได้รับหนังสือรับรองการเดินทางจากสถานทูต ไม่สามารถใช้เดินทางกลับเข้ามาทำงานได้ ต้องตรวจลงตราประเภทผ่อนผันวีซ่าจากด่านชายแดน มาตีวีซ่าทำงานไม่ได้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อุปสรรคการกลับไปทำพาสปอร์ต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154894" y="2246829"/>
            <a:ext cx="3385977" cy="1760541"/>
            <a:chOff x="803640" y="3362835"/>
            <a:chExt cx="2059657" cy="1320406"/>
          </a:xfrm>
        </p:grpSpPr>
        <p:sp>
          <p:nvSpPr>
            <p:cNvPr id="32" name="TextBox 31"/>
            <p:cNvSpPr txBox="1"/>
            <p:nvPr/>
          </p:nvSpPr>
          <p:spPr>
            <a:xfrm>
              <a:off x="803640" y="3579862"/>
              <a:ext cx="2059657" cy="1103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แรงงานที่มีหนังสือเดินทางที่หมดอายุหรือกำลังจะหมด ยังไม่สามารถต่อหรือทำใหม่ได้ เนื่องจากไม่มีคิวดำเนินการที่สถานทูต 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สถานทูตยังทำหนังสือเดินทางล่าช้า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154894" y="4507290"/>
            <a:ext cx="3385977" cy="1760541"/>
            <a:chOff x="803640" y="3362835"/>
            <a:chExt cx="2059657" cy="1320406"/>
          </a:xfrm>
        </p:grpSpPr>
        <p:sp>
          <p:nvSpPr>
            <p:cNvPr id="35" name="TextBox 34"/>
            <p:cNvSpPr txBox="1"/>
            <p:nvPr/>
          </p:nvSpPr>
          <p:spPr>
            <a:xfrm>
              <a:off x="803640" y="3579862"/>
              <a:ext cx="2059657" cy="1103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กลุ่มตีวีซ่าท่องเที่ยวต่อเนื่องในไทยหลังมีมติ ไม่สามารถตีวีซ่าทำงานได้ แนวปฏิบัติเรื่องเอกสารแต่ละที่ไม่เหมือนกัน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CI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ต้องมีวีซ่าดวงแรกในศูนย์เท่านั้น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อุปสรรคในการตรวจลงตรา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7894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h-TH" altLang="ko-KR" dirty="0"/>
              <a:t>อุปสรรคเรื่องการตรวจสุขภาพและประกันสุขภาพ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th-TH" altLang="ko-KR" dirty="0"/>
              <a:t>โรงพยาบาลเปิดตรวจจำกัด แนวปฏิบัติในการขายประกันไม่สอดคล้อง ซื้อประกันสุขภาพไม่ทันต่อใบอนุญาตทำงานไม่ได้</a:t>
            </a:r>
            <a:endParaRPr lang="en-US" altLang="ko-KR" dirty="0"/>
          </a:p>
        </p:txBody>
      </p:sp>
      <p:sp>
        <p:nvSpPr>
          <p:cNvPr id="6" name="Freeform 5"/>
          <p:cNvSpPr/>
          <p:nvPr/>
        </p:nvSpPr>
        <p:spPr>
          <a:xfrm>
            <a:off x="5414966" y="1604798"/>
            <a:ext cx="1321069" cy="1321069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59" tIns="290259" rIns="290259" bIns="290259" numCol="1" spcCol="1270" anchor="ctr" anchorCtr="0">
            <a:noAutofit/>
          </a:bodyPr>
          <a:lstStyle/>
          <a:p>
            <a:pPr algn="ctr" defTabSz="177795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/>
          </a:p>
        </p:txBody>
      </p:sp>
      <p:sp>
        <p:nvSpPr>
          <p:cNvPr id="7" name="Freeform 6"/>
          <p:cNvSpPr/>
          <p:nvPr/>
        </p:nvSpPr>
        <p:spPr>
          <a:xfrm rot="2160000">
            <a:off x="6694566" y="2620180"/>
            <a:ext cx="352357" cy="445861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10371" rIns="130836" bIns="110369" numCol="1" spcCol="1270" anchor="ctr" anchorCtr="0">
            <a:noAutofit/>
          </a:bodyPr>
          <a:lstStyle/>
          <a:p>
            <a:pPr algn="ctr" defTabSz="711182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600"/>
          </a:p>
        </p:txBody>
      </p:sp>
      <p:sp>
        <p:nvSpPr>
          <p:cNvPr id="8" name="Freeform 7"/>
          <p:cNvSpPr/>
          <p:nvPr/>
        </p:nvSpPr>
        <p:spPr>
          <a:xfrm>
            <a:off x="7021590" y="2772078"/>
            <a:ext cx="1321069" cy="1321069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59" tIns="290259" rIns="290259" bIns="290259" numCol="1" spcCol="1270" anchor="ctr" anchorCtr="0">
            <a:noAutofit/>
          </a:bodyPr>
          <a:lstStyle/>
          <a:p>
            <a:pPr algn="ctr" defTabSz="177795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/>
          </a:p>
        </p:txBody>
      </p:sp>
      <p:sp>
        <p:nvSpPr>
          <p:cNvPr id="9" name="Freeform 8"/>
          <p:cNvSpPr/>
          <p:nvPr/>
        </p:nvSpPr>
        <p:spPr>
          <a:xfrm rot="17280000">
            <a:off x="7202190" y="4144549"/>
            <a:ext cx="352357" cy="445863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836" tIns="110371" rIns="0" bIns="110371" numCol="1" spcCol="1270" anchor="ctr" anchorCtr="0">
            <a:noAutofit/>
          </a:bodyPr>
          <a:lstStyle/>
          <a:p>
            <a:pPr algn="ctr" defTabSz="711182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600"/>
          </a:p>
        </p:txBody>
      </p:sp>
      <p:sp>
        <p:nvSpPr>
          <p:cNvPr id="10" name="Freeform 9"/>
          <p:cNvSpPr/>
          <p:nvPr/>
        </p:nvSpPr>
        <p:spPr>
          <a:xfrm>
            <a:off x="6407914" y="4660779"/>
            <a:ext cx="1321069" cy="1321069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59" tIns="290259" rIns="290259" bIns="290259" numCol="1" spcCol="1270" anchor="ctr" anchorCtr="0">
            <a:noAutofit/>
          </a:bodyPr>
          <a:lstStyle/>
          <a:p>
            <a:pPr algn="ctr" defTabSz="177795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/>
          </a:p>
        </p:txBody>
      </p:sp>
      <p:sp>
        <p:nvSpPr>
          <p:cNvPr id="11" name="Freeform 10"/>
          <p:cNvSpPr/>
          <p:nvPr/>
        </p:nvSpPr>
        <p:spPr>
          <a:xfrm>
            <a:off x="5909294" y="5098382"/>
            <a:ext cx="352359" cy="445863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837" tIns="110372" rIns="1" bIns="110371" numCol="1" spcCol="1270" anchor="ctr" anchorCtr="0">
            <a:noAutofit/>
          </a:bodyPr>
          <a:lstStyle/>
          <a:p>
            <a:pPr algn="ctr" defTabSz="711182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600"/>
          </a:p>
        </p:txBody>
      </p:sp>
      <p:sp>
        <p:nvSpPr>
          <p:cNvPr id="12" name="Freeform 11"/>
          <p:cNvSpPr/>
          <p:nvPr/>
        </p:nvSpPr>
        <p:spPr>
          <a:xfrm>
            <a:off x="4422016" y="4660779"/>
            <a:ext cx="1321069" cy="1321069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59" tIns="290259" rIns="290259" bIns="290259" numCol="1" spcCol="1270" anchor="ctr" anchorCtr="0">
            <a:noAutofit/>
          </a:bodyPr>
          <a:lstStyle/>
          <a:p>
            <a:pPr algn="ctr" defTabSz="177795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/>
          </a:p>
        </p:txBody>
      </p:sp>
      <p:sp>
        <p:nvSpPr>
          <p:cNvPr id="13" name="Freeform 12"/>
          <p:cNvSpPr/>
          <p:nvPr/>
        </p:nvSpPr>
        <p:spPr>
          <a:xfrm rot="4320000">
            <a:off x="4602617" y="4163517"/>
            <a:ext cx="352359" cy="445863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327092" y="331113"/>
                </a:moveTo>
                <a:lnTo>
                  <a:pt x="163546" y="331113"/>
                </a:lnTo>
                <a:lnTo>
                  <a:pt x="163546" y="413891"/>
                </a:lnTo>
                <a:lnTo>
                  <a:pt x="0" y="206945"/>
                </a:lnTo>
                <a:lnTo>
                  <a:pt x="163546" y="0"/>
                </a:lnTo>
                <a:lnTo>
                  <a:pt x="163546" y="82778"/>
                </a:lnTo>
                <a:lnTo>
                  <a:pt x="327092" y="82778"/>
                </a:lnTo>
                <a:lnTo>
                  <a:pt x="327092" y="3311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837" tIns="110371" rIns="0" bIns="110371" numCol="1" spcCol="1270" anchor="ctr" anchorCtr="0">
            <a:noAutofit/>
          </a:bodyPr>
          <a:lstStyle/>
          <a:p>
            <a:pPr algn="ctr" defTabSz="711182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600"/>
          </a:p>
        </p:txBody>
      </p:sp>
      <p:sp>
        <p:nvSpPr>
          <p:cNvPr id="14" name="Freeform 13"/>
          <p:cNvSpPr/>
          <p:nvPr/>
        </p:nvSpPr>
        <p:spPr>
          <a:xfrm>
            <a:off x="3808340" y="2772078"/>
            <a:ext cx="1321069" cy="1321069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59" tIns="290259" rIns="290259" bIns="290259" numCol="1" spcCol="1270" anchor="ctr" anchorCtr="0">
            <a:noAutofit/>
          </a:bodyPr>
          <a:lstStyle/>
          <a:p>
            <a:pPr algn="ctr" defTabSz="177795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/>
          </a:p>
        </p:txBody>
      </p:sp>
      <p:sp>
        <p:nvSpPr>
          <p:cNvPr id="15" name="Freeform 14"/>
          <p:cNvSpPr/>
          <p:nvPr/>
        </p:nvSpPr>
        <p:spPr>
          <a:xfrm rot="19440000">
            <a:off x="5087942" y="2631903"/>
            <a:ext cx="352357" cy="445861"/>
          </a:xfrm>
          <a:custGeom>
            <a:avLst/>
            <a:gdLst>
              <a:gd name="connsiteX0" fmla="*/ 0 w 327092"/>
              <a:gd name="connsiteY0" fmla="*/ 82778 h 413891"/>
              <a:gd name="connsiteX1" fmla="*/ 163546 w 327092"/>
              <a:gd name="connsiteY1" fmla="*/ 82778 h 413891"/>
              <a:gd name="connsiteX2" fmla="*/ 163546 w 327092"/>
              <a:gd name="connsiteY2" fmla="*/ 0 h 413891"/>
              <a:gd name="connsiteX3" fmla="*/ 327092 w 327092"/>
              <a:gd name="connsiteY3" fmla="*/ 206946 h 413891"/>
              <a:gd name="connsiteX4" fmla="*/ 163546 w 327092"/>
              <a:gd name="connsiteY4" fmla="*/ 413891 h 413891"/>
              <a:gd name="connsiteX5" fmla="*/ 163546 w 327092"/>
              <a:gd name="connsiteY5" fmla="*/ 331113 h 413891"/>
              <a:gd name="connsiteX6" fmla="*/ 0 w 327092"/>
              <a:gd name="connsiteY6" fmla="*/ 331113 h 413891"/>
              <a:gd name="connsiteX7" fmla="*/ 0 w 327092"/>
              <a:gd name="connsiteY7" fmla="*/ 82778 h 4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092" h="413891">
                <a:moveTo>
                  <a:pt x="0" y="82778"/>
                </a:moveTo>
                <a:lnTo>
                  <a:pt x="163546" y="82778"/>
                </a:lnTo>
                <a:lnTo>
                  <a:pt x="163546" y="0"/>
                </a:lnTo>
                <a:lnTo>
                  <a:pt x="327092" y="206946"/>
                </a:lnTo>
                <a:lnTo>
                  <a:pt x="163546" y="413891"/>
                </a:lnTo>
                <a:lnTo>
                  <a:pt x="163546" y="331113"/>
                </a:lnTo>
                <a:lnTo>
                  <a:pt x="0" y="331113"/>
                </a:lnTo>
                <a:lnTo>
                  <a:pt x="0" y="8277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110369" rIns="130837" bIns="110371" numCol="1" spcCol="1270" anchor="ctr" anchorCtr="0">
            <a:noAutofit/>
          </a:bodyPr>
          <a:lstStyle/>
          <a:p>
            <a:pPr algn="ctr" defTabSz="711182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1600"/>
          </a:p>
        </p:txBody>
      </p:sp>
      <p:sp>
        <p:nvSpPr>
          <p:cNvPr id="17" name="Freeform 16"/>
          <p:cNvSpPr/>
          <p:nvPr/>
        </p:nvSpPr>
        <p:spPr>
          <a:xfrm>
            <a:off x="5414966" y="3259542"/>
            <a:ext cx="1321069" cy="1321069"/>
          </a:xfrm>
          <a:custGeom>
            <a:avLst/>
            <a:gdLst>
              <a:gd name="connsiteX0" fmla="*/ 0 w 1226343"/>
              <a:gd name="connsiteY0" fmla="*/ 613172 h 1226343"/>
              <a:gd name="connsiteX1" fmla="*/ 613172 w 1226343"/>
              <a:gd name="connsiteY1" fmla="*/ 0 h 1226343"/>
              <a:gd name="connsiteX2" fmla="*/ 1226344 w 1226343"/>
              <a:gd name="connsiteY2" fmla="*/ 613172 h 1226343"/>
              <a:gd name="connsiteX3" fmla="*/ 613172 w 1226343"/>
              <a:gd name="connsiteY3" fmla="*/ 1226344 h 1226343"/>
              <a:gd name="connsiteX4" fmla="*/ 0 w 1226343"/>
              <a:gd name="connsiteY4" fmla="*/ 613172 h 1226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6343" h="1226343">
                <a:moveTo>
                  <a:pt x="0" y="613172"/>
                </a:moveTo>
                <a:cubicBezTo>
                  <a:pt x="0" y="274526"/>
                  <a:pt x="274526" y="0"/>
                  <a:pt x="613172" y="0"/>
                </a:cubicBezTo>
                <a:cubicBezTo>
                  <a:pt x="951818" y="0"/>
                  <a:pt x="1226344" y="274526"/>
                  <a:pt x="1226344" y="613172"/>
                </a:cubicBezTo>
                <a:cubicBezTo>
                  <a:pt x="1226344" y="951818"/>
                  <a:pt x="951818" y="1226344"/>
                  <a:pt x="613172" y="1226344"/>
                </a:cubicBezTo>
                <a:cubicBezTo>
                  <a:pt x="274526" y="1226344"/>
                  <a:pt x="0" y="951818"/>
                  <a:pt x="0" y="613172"/>
                </a:cubicBez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90259" tIns="290259" rIns="290259" bIns="290259" numCol="1" spcCol="1270" anchor="ctr" anchorCtr="0">
            <a:noAutofit/>
          </a:bodyPr>
          <a:lstStyle/>
          <a:p>
            <a:pPr algn="ctr" defTabSz="1777956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ko-KR" altLang="en-US" sz="4000"/>
          </a:p>
        </p:txBody>
      </p:sp>
      <p:sp>
        <p:nvSpPr>
          <p:cNvPr id="18" name="Rectangle 9"/>
          <p:cNvSpPr/>
          <p:nvPr/>
        </p:nvSpPr>
        <p:spPr>
          <a:xfrm flipH="1">
            <a:off x="4269914" y="3231256"/>
            <a:ext cx="430207" cy="40271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/>
          </a:p>
        </p:txBody>
      </p:sp>
      <p:sp>
        <p:nvSpPr>
          <p:cNvPr id="19" name="Rectangle 16"/>
          <p:cNvSpPr/>
          <p:nvPr/>
        </p:nvSpPr>
        <p:spPr>
          <a:xfrm rot="18900000" flipH="1">
            <a:off x="6948940" y="5067009"/>
            <a:ext cx="325931" cy="584332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/>
          </a:p>
        </p:txBody>
      </p:sp>
      <p:sp>
        <p:nvSpPr>
          <p:cNvPr id="20" name="Parallelogram 15"/>
          <p:cNvSpPr/>
          <p:nvPr/>
        </p:nvSpPr>
        <p:spPr>
          <a:xfrm rot="5400000" flipH="1">
            <a:off x="5848970" y="2009328"/>
            <a:ext cx="473004" cy="512009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sp>
        <p:nvSpPr>
          <p:cNvPr id="21" name="Round Same Side Corner Rectangle 6"/>
          <p:cNvSpPr>
            <a:spLocks noChangeAspect="1"/>
          </p:cNvSpPr>
          <p:nvPr/>
        </p:nvSpPr>
        <p:spPr>
          <a:xfrm rot="18900000" flipH="1">
            <a:off x="5083568" y="5130053"/>
            <a:ext cx="145925" cy="585033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7458763" y="3160136"/>
            <a:ext cx="540439" cy="54495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/>
          </a:p>
        </p:txBody>
      </p:sp>
      <p:grpSp>
        <p:nvGrpSpPr>
          <p:cNvPr id="23" name="Group 22"/>
          <p:cNvGrpSpPr/>
          <p:nvPr/>
        </p:nvGrpSpPr>
        <p:grpSpPr>
          <a:xfrm>
            <a:off x="395735" y="1976983"/>
            <a:ext cx="3429661" cy="1855214"/>
            <a:chOff x="803640" y="3291830"/>
            <a:chExt cx="2059657" cy="1391412"/>
          </a:xfrm>
        </p:grpSpPr>
        <p:sp>
          <p:nvSpPr>
            <p:cNvPr id="24" name="TextBox 23"/>
            <p:cNvSpPr txBox="1"/>
            <p:nvPr/>
          </p:nvSpPr>
          <p:spPr>
            <a:xfrm>
              <a:off x="803640" y="3579862"/>
              <a:ext cx="2059657" cy="1103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เงื่อนไขการตรวจสุขภาพก่อนซื้อประกัน การเริ่มใช้สิทธิได้หลังซื้อประกัน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15 </a:t>
              </a:r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วัน ทำให้การต้องมีหลักประกันสุขภาพตามเงื่อนไขของจัดหางานทำได้ยาก 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3640" y="3291830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ข้อจำกัดของประกาศตรวจสุขภาพ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028706" y="1443457"/>
            <a:ext cx="4505843" cy="1071121"/>
            <a:chOff x="803640" y="3362835"/>
            <a:chExt cx="2059657" cy="803341"/>
          </a:xfrm>
        </p:grpSpPr>
        <p:sp>
          <p:nvSpPr>
            <p:cNvPr id="27" name="TextBox 26"/>
            <p:cNvSpPr txBox="1"/>
            <p:nvPr/>
          </p:nvSpPr>
          <p:spPr>
            <a:xfrm>
              <a:off x="803640" y="3579862"/>
              <a:ext cx="2059657" cy="586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รพ.ในพื้นที่บางแห่งยังไม่เปิดตรวจ หรือจำกัดจำนวนต่อวัน ทำให้ไม่สามารถตรวจสุขภาพและซื้อประกันสุขภาพ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รพ.ยังเปิดตรวจและประกันสุขภาพจำกัด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491866" y="2730318"/>
            <a:ext cx="3509634" cy="1850293"/>
            <a:chOff x="803640" y="3362835"/>
            <a:chExt cx="2059657" cy="1578939"/>
          </a:xfrm>
        </p:grpSpPr>
        <p:sp>
          <p:nvSpPr>
            <p:cNvPr id="30" name="TextBox 29"/>
            <p:cNvSpPr txBox="1"/>
            <p:nvPr/>
          </p:nvSpPr>
          <p:spPr>
            <a:xfrm>
              <a:off x="803640" y="3579862"/>
              <a:ext cx="2059657" cy="1361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เงื่อนไขที่ต้องมีหลักฐานประกันสุขภาพก่อน ทำให้กลุ่มกิจการที่ไม่เข้าประกันสังคมยังต่อใบอนุญาตไม่ได้ เพราะยังซื้อประกันสุขภาพไม่ได้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ระบบต่อใบอนุญาตล๊อคระบบ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824193" y="4658198"/>
            <a:ext cx="3638464" cy="1760541"/>
            <a:chOff x="803640" y="3362835"/>
            <a:chExt cx="2059657" cy="1320406"/>
          </a:xfrm>
        </p:grpSpPr>
        <p:sp>
          <p:nvSpPr>
            <p:cNvPr id="33" name="TextBox 32"/>
            <p:cNvSpPr txBox="1"/>
            <p:nvPr/>
          </p:nvSpPr>
          <p:spPr>
            <a:xfrm>
              <a:off x="803640" y="3579862"/>
              <a:ext cx="2059657" cy="1103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พบปัญหาเรื่องการตรวจเอกสารที่ไม่สอดคล้องกับประกาศ ช่วงระยะเวลาในการขายไม่เป็นไปตามเงื่อนไข ทำให้ซื้อซ้ำซ้อน หรือซื้อแล้วไม่สามารถมาขอต่อวีซ่าได้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แนวปฎิบัติของรพ.ไม่ตรงกัน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23394" y="4620337"/>
            <a:ext cx="3663408" cy="1760541"/>
            <a:chOff x="803640" y="3362835"/>
            <a:chExt cx="2059657" cy="1320406"/>
          </a:xfrm>
        </p:grpSpPr>
        <p:sp>
          <p:nvSpPr>
            <p:cNvPr id="36" name="TextBox 35"/>
            <p:cNvSpPr txBox="1"/>
            <p:nvPr/>
          </p:nvSpPr>
          <p:spPr>
            <a:xfrm>
              <a:off x="803640" y="3579862"/>
              <a:ext cx="2059657" cy="1103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เนื่องจากมีแรงงานหลายกลุ่มหลายมติ ทำให้เกิดความสับสนไม่เข้าใจของสถานพยาบาลค่อนข้างมาก  ส่งผลต่อการตรวจสุขภาพและซื้อประกันสุขภาพ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03640" y="3362835"/>
              <a:ext cx="2059657" cy="327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รพ.ยังไม่เข้าใจการดำเนินการตามมติ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8" name="Block Arc 14"/>
          <p:cNvSpPr/>
          <p:nvPr/>
        </p:nvSpPr>
        <p:spPr>
          <a:xfrm rot="16200000">
            <a:off x="5740173" y="3573927"/>
            <a:ext cx="691860" cy="692315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319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CCE069-F6E6-919B-5D92-C23E2D084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3526"/>
            <a:ext cx="8450036" cy="58680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74AC1E-9EEA-D800-B707-79EEFE47954B}"/>
              </a:ext>
            </a:extLst>
          </p:cNvPr>
          <p:cNvSpPr txBox="1"/>
          <p:nvPr/>
        </p:nvSpPr>
        <p:spPr>
          <a:xfrm>
            <a:off x="8564336" y="1003526"/>
            <a:ext cx="3453493" cy="57554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u="sng" dirty="0"/>
              <a:t>ผลการต่อใบอนุญาตทำงาน ตามมติ </a:t>
            </a:r>
            <a:r>
              <a:rPr lang="en-US" b="1" u="sng" dirty="0"/>
              <a:t> 5 </a:t>
            </a:r>
            <a:r>
              <a:rPr lang="th-TH" b="1" u="sng" dirty="0"/>
              <a:t>กรกฎาคม </a:t>
            </a:r>
            <a:r>
              <a:rPr lang="en-US" b="1" u="sng" dirty="0"/>
              <a:t>2565 </a:t>
            </a:r>
          </a:p>
          <a:p>
            <a:endParaRPr lang="en-US" sz="2600" dirty="0"/>
          </a:p>
          <a:p>
            <a:r>
              <a:rPr lang="th-TH" sz="2600" b="1" dirty="0"/>
              <a:t>จำนวนแรงงานข้ามชาติที่ต้องยื่นต่อ </a:t>
            </a:r>
            <a:r>
              <a:rPr lang="en-US" sz="2600" b="1" dirty="0"/>
              <a:t> </a:t>
            </a:r>
            <a:r>
              <a:rPr lang="en-US" sz="2600" b="1" u="sng" dirty="0"/>
              <a:t>2,425,901</a:t>
            </a:r>
            <a:r>
              <a:rPr lang="en-US" sz="2600" b="1" dirty="0"/>
              <a:t> </a:t>
            </a:r>
            <a:r>
              <a:rPr lang="th-TH" sz="2600" b="1" dirty="0"/>
              <a:t>คน</a:t>
            </a:r>
          </a:p>
          <a:p>
            <a:r>
              <a:rPr lang="th-TH" sz="2600" b="1" dirty="0"/>
              <a:t>มีแรงงานข้ามชาติต่อใบอนุญาตทำงาน</a:t>
            </a:r>
            <a:r>
              <a:rPr lang="en-US" sz="2600" b="1" dirty="0"/>
              <a:t> </a:t>
            </a:r>
            <a:r>
              <a:rPr lang="en-US" sz="2600" b="1" u="sng" dirty="0"/>
              <a:t>1,857,254</a:t>
            </a:r>
            <a:r>
              <a:rPr lang="en-US" sz="2600" b="1" dirty="0"/>
              <a:t> </a:t>
            </a:r>
            <a:r>
              <a:rPr lang="th-TH" sz="2600" b="1" dirty="0"/>
              <a:t>คน</a:t>
            </a:r>
          </a:p>
          <a:p>
            <a:r>
              <a:rPr lang="th-TH" sz="2600" b="1" dirty="0"/>
              <a:t>ยื่นออนไลน์ </a:t>
            </a:r>
            <a:r>
              <a:rPr lang="en-US" sz="2600" b="1" dirty="0"/>
              <a:t>    1,773,394 </a:t>
            </a:r>
            <a:r>
              <a:rPr lang="th-TH" sz="2600" b="1" dirty="0"/>
              <a:t>คน</a:t>
            </a:r>
          </a:p>
          <a:p>
            <a:r>
              <a:rPr lang="th-TH" sz="2600" b="1" dirty="0"/>
              <a:t>ยื่นที่จัดหางาน  </a:t>
            </a:r>
            <a:r>
              <a:rPr lang="en-US" sz="2600" b="1" dirty="0"/>
              <a:t>     83,860 </a:t>
            </a:r>
            <a:r>
              <a:rPr lang="th-TH" sz="2600" b="1" dirty="0"/>
              <a:t>คน</a:t>
            </a:r>
          </a:p>
          <a:p>
            <a:r>
              <a:rPr lang="en-US" sz="2600" b="1" dirty="0"/>
              <a:t>*</a:t>
            </a:r>
            <a:r>
              <a:rPr lang="th-TH" sz="2600" b="1" dirty="0"/>
              <a:t>ไม่ได้ต่ออายุ </a:t>
            </a:r>
            <a:r>
              <a:rPr lang="en-US" sz="2600" b="1" dirty="0"/>
              <a:t>    568,647 </a:t>
            </a:r>
            <a:r>
              <a:rPr lang="th-TH" sz="2600" b="1" dirty="0"/>
              <a:t>คน</a:t>
            </a:r>
          </a:p>
          <a:p>
            <a:endParaRPr lang="en-US" sz="2600" dirty="0"/>
          </a:p>
          <a:p>
            <a:r>
              <a:rPr lang="en-US" sz="2600" dirty="0"/>
              <a:t>(</a:t>
            </a:r>
            <a:r>
              <a:rPr lang="th-TH" sz="2600" dirty="0"/>
              <a:t>ข้อมูล </a:t>
            </a:r>
            <a:r>
              <a:rPr lang="en-US" sz="2600" dirty="0"/>
              <a:t>16 </a:t>
            </a:r>
            <a:r>
              <a:rPr lang="th-TH" sz="2600" dirty="0"/>
              <a:t>กุมภาพันธ์ </a:t>
            </a:r>
            <a:r>
              <a:rPr lang="en-US" sz="2600" dirty="0"/>
              <a:t>2566 </a:t>
            </a:r>
            <a:r>
              <a:rPr lang="th-TH" sz="2600" dirty="0"/>
              <a:t>สำนักบริหารแรงงานต่างด้าว กรมการจัดหางาน)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D744DE-F1C0-530D-B9DE-28272B4A8564}"/>
              </a:ext>
            </a:extLst>
          </p:cNvPr>
          <p:cNvSpPr txBox="1"/>
          <p:nvPr/>
        </p:nvSpPr>
        <p:spPr>
          <a:xfrm>
            <a:off x="0" y="99052"/>
            <a:ext cx="12192000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600" b="1" dirty="0"/>
              <a:t>การดำเนินการต่อใบอนุญาตทำงานตามมติคณะรัฐมนตรี </a:t>
            </a:r>
            <a:r>
              <a:rPr lang="en-US" sz="3600" b="1" dirty="0"/>
              <a:t>5 </a:t>
            </a:r>
            <a:r>
              <a:rPr lang="th-TH" sz="3600" b="1" dirty="0"/>
              <a:t>กรกฎาคม </a:t>
            </a:r>
            <a:r>
              <a:rPr lang="en-US" sz="3600" b="1" dirty="0"/>
              <a:t>2566</a:t>
            </a:r>
            <a:endParaRPr lang="th-TH" sz="3600" b="1" dirty="0"/>
          </a:p>
        </p:txBody>
      </p:sp>
    </p:spTree>
    <p:extLst>
      <p:ext uri="{BB962C8B-B14F-4D97-AF65-F5344CB8AC3E}">
        <p14:creationId xmlns:p14="http://schemas.microsoft.com/office/powerpoint/2010/main" val="1812917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5B40A4-153C-5E98-07A9-0C0375BDFDF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000" b="1" dirty="0"/>
              <a:t>สถานการณ์และข้อท้าทายการนำเข้า </a:t>
            </a:r>
            <a:r>
              <a:rPr lang="en-US" sz="4000" b="1" dirty="0"/>
              <a:t>MoU </a:t>
            </a:r>
            <a:endParaRPr lang="th-TH" sz="4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DA4873-D250-74CA-8A6B-2AECAC2A26D1}"/>
              </a:ext>
            </a:extLst>
          </p:cNvPr>
          <p:cNvSpPr txBox="1"/>
          <p:nvPr/>
        </p:nvSpPr>
        <p:spPr>
          <a:xfrm>
            <a:off x="0" y="767443"/>
            <a:ext cx="6096000" cy="22467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/>
              <a:t>การนำเข้าแรงงานข้ามชาติจากพม่าหลังมีมาตรการผ่อนคลายจากสถานการณ์โควิด-</a:t>
            </a:r>
            <a:r>
              <a:rPr lang="en-US" b="1" dirty="0"/>
              <a:t>19 </a:t>
            </a:r>
            <a:r>
              <a:rPr lang="th-TH" b="1" dirty="0"/>
              <a:t>(มิถุนายน </a:t>
            </a:r>
            <a:r>
              <a:rPr lang="en-US" b="1" dirty="0"/>
              <a:t>65</a:t>
            </a:r>
            <a:r>
              <a:rPr lang="th-TH" b="1" dirty="0"/>
              <a:t>-มกราคม </a:t>
            </a:r>
            <a:r>
              <a:rPr lang="en-US" b="1" dirty="0"/>
              <a:t>66</a:t>
            </a:r>
            <a:r>
              <a:rPr lang="th-TH" b="1" dirty="0"/>
              <a:t>)มีจำนวนแรงงานนำเข้าผ่านระบบ </a:t>
            </a:r>
            <a:r>
              <a:rPr lang="en-US" b="1" dirty="0"/>
              <a:t>MoU </a:t>
            </a:r>
            <a:r>
              <a:rPr lang="th-TH" b="1" dirty="0"/>
              <a:t>เพิ่มขี้น </a:t>
            </a:r>
            <a:r>
              <a:rPr lang="en-US" b="1" dirty="0"/>
              <a:t>117,326 </a:t>
            </a:r>
            <a:r>
              <a:rPr lang="th-TH" b="1" dirty="0"/>
              <a:t>คน (เฉลี่ยเดือนละ </a:t>
            </a:r>
            <a:r>
              <a:rPr lang="en-US" b="1" dirty="0"/>
              <a:t>13,036 </a:t>
            </a:r>
            <a:r>
              <a:rPr lang="th-TH" b="1" dirty="0"/>
              <a:t>คน หรือประมาณวันละ </a:t>
            </a:r>
            <a:r>
              <a:rPr lang="en-US" b="1" dirty="0"/>
              <a:t>435 </a:t>
            </a:r>
            <a:r>
              <a:rPr lang="th-TH" b="1" dirty="0"/>
              <a:t>คน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DD9928-E548-7543-0DE9-88B381F70DFB}"/>
              </a:ext>
            </a:extLst>
          </p:cNvPr>
          <p:cNvSpPr txBox="1"/>
          <p:nvPr/>
        </p:nvSpPr>
        <p:spPr>
          <a:xfrm>
            <a:off x="0" y="3073769"/>
            <a:ext cx="6096000" cy="369331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600" b="1" dirty="0"/>
              <a:t>จากผลการสำรวจของกระทรวงแรงงานเมื่อเดือนพฤษภาคม 2564 พบว่ามีความต้องการจ้างแรงงานต่างด้าว จำนวน 424,703 คน แบ่งเป็น </a:t>
            </a:r>
          </a:p>
          <a:p>
            <a:r>
              <a:rPr lang="th-TH" sz="2600" b="1" dirty="0"/>
              <a:t>สัญชาติเมียนมา 256,029 คน </a:t>
            </a:r>
          </a:p>
          <a:p>
            <a:r>
              <a:rPr lang="th-TH" sz="2600" b="1" dirty="0"/>
              <a:t>สัญชาติกัมพูชา130,138 คน  </a:t>
            </a:r>
          </a:p>
          <a:p>
            <a:r>
              <a:rPr lang="th-TH" sz="2600" b="1" dirty="0"/>
              <a:t>สัญชาติลาว 38,536 คน</a:t>
            </a:r>
          </a:p>
          <a:p>
            <a:r>
              <a:rPr lang="th-TH" sz="2600" b="1" dirty="0"/>
              <a:t>จากข้อมูลของสภาอุตสาหกรรมเมื่อเดือนกันยายน </a:t>
            </a:r>
            <a:r>
              <a:rPr lang="en-US" sz="2600" b="1" dirty="0"/>
              <a:t>2565 </a:t>
            </a:r>
            <a:r>
              <a:rPr lang="th-TH" sz="2600" b="1" dirty="0"/>
              <a:t>ยังมีความต้องการแรงงานข้ามชาติอีก </a:t>
            </a:r>
            <a:r>
              <a:rPr lang="en-US" sz="2600" b="1" dirty="0"/>
              <a:t>4.5 </a:t>
            </a:r>
            <a:r>
              <a:rPr lang="th-TH" sz="2600" b="1" dirty="0"/>
              <a:t>แสนคน </a:t>
            </a:r>
          </a:p>
          <a:p>
            <a:r>
              <a:rPr lang="th-TH" sz="2600" b="1" dirty="0"/>
              <a:t>ถ้าพิจารณาจากการนำเข้าปัจุบันจะต้องใช้เวลา </a:t>
            </a:r>
            <a:r>
              <a:rPr lang="en-US" sz="2600" b="1" dirty="0"/>
              <a:t>34 </a:t>
            </a:r>
            <a:r>
              <a:rPr lang="th-TH" sz="2600" b="1" dirty="0"/>
              <a:t>เดือน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0BAE80-E017-B86D-2927-895176072F2F}"/>
              </a:ext>
            </a:extLst>
          </p:cNvPr>
          <p:cNvSpPr txBox="1"/>
          <p:nvPr/>
        </p:nvSpPr>
        <p:spPr>
          <a:xfrm>
            <a:off x="6229351" y="788517"/>
            <a:ext cx="5861956" cy="60939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600" b="1" u="sng" dirty="0"/>
              <a:t>ข้อท้าทายในการนำเข้า </a:t>
            </a:r>
            <a:r>
              <a:rPr lang="en-US" sz="2600" b="1" u="sng" dirty="0"/>
              <a:t>MoU </a:t>
            </a:r>
            <a:r>
              <a:rPr lang="th-TH" sz="2600" b="1" u="sng" dirty="0"/>
              <a:t>สู่โจทย์ปัญหาการย้ายถิ่นอย่างปลอดภัย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600" b="1" dirty="0"/>
              <a:t>กระบวนการนำเข้า </a:t>
            </a:r>
            <a:r>
              <a:rPr lang="en-US" sz="2600" b="1" dirty="0"/>
              <a:t>MoU </a:t>
            </a:r>
            <a:r>
              <a:rPr lang="th-TH" sz="2600" b="1" dirty="0"/>
              <a:t>ยังมีความล่าช้า ระยะเวลาในการดำเนินการนำเข้ามีระยะเวลามากขึ้น ค่าใช้จ่ายในการนำเข้าเพิ่มมากขึ้นตามระยะเวลา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600" b="1" dirty="0"/>
              <a:t>โควิด-</a:t>
            </a:r>
            <a:r>
              <a:rPr lang="en-US" sz="2600" b="1" dirty="0"/>
              <a:t>19 </a:t>
            </a:r>
            <a:r>
              <a:rPr lang="th-TH" sz="2600" b="1" dirty="0"/>
              <a:t>ทำให้ครัวเรือนมีภาระหนี้เพิ่ม คนงานมีความเสี่ยงที่จะเจอภาระหนี้จากการทำ </a:t>
            </a:r>
            <a:r>
              <a:rPr lang="en-US" sz="2600" b="1" dirty="0"/>
              <a:t>MoU </a:t>
            </a:r>
            <a:r>
              <a:rPr lang="th-TH" sz="2600" b="1" dirty="0"/>
              <a:t>เพิ่ม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600" b="1" dirty="0"/>
              <a:t>ในปี </a:t>
            </a:r>
            <a:r>
              <a:rPr lang="en-US" sz="2600" b="1" dirty="0"/>
              <a:t>2566 </a:t>
            </a:r>
            <a:r>
              <a:rPr lang="th-TH" sz="2600" b="1" dirty="0"/>
              <a:t>มีแรงงานจะต้องกลับไปดำเนินการนำเข้า </a:t>
            </a:r>
            <a:r>
              <a:rPr lang="en-US" sz="2600" b="1" dirty="0"/>
              <a:t>MoU </a:t>
            </a:r>
            <a:r>
              <a:rPr lang="th-TH" sz="2600" b="1" dirty="0"/>
              <a:t>เพิ่ม มากกว่า </a:t>
            </a:r>
            <a:r>
              <a:rPr lang="en-US" sz="2600" b="1" dirty="0"/>
              <a:t>5 </a:t>
            </a:r>
            <a:r>
              <a:rPr lang="th-TH" sz="2600" b="1" dirty="0"/>
              <a:t>แสนคน (ครบ </a:t>
            </a:r>
            <a:r>
              <a:rPr lang="en-US" sz="2600" b="1" dirty="0"/>
              <a:t>4 </a:t>
            </a:r>
            <a:r>
              <a:rPr lang="th-TH" sz="2600" b="1" dirty="0"/>
              <a:t>ปีและ </a:t>
            </a:r>
            <a:r>
              <a:rPr lang="en-US" sz="2600" b="1" dirty="0"/>
              <a:t>6 </a:t>
            </a:r>
            <a:r>
              <a:rPr lang="th-TH" sz="2600" b="1" dirty="0"/>
              <a:t>ปี)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600" b="1" dirty="0"/>
              <a:t>ทางเลือกในการเข้ามาทำงานถูกกฎหมายลดลง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600" b="1" dirty="0"/>
              <a:t>ปัจจัยความไม่ชัดเจนและมั่มคงของประเทศต้นทาง ทำให้การนำเข้าล่าช้า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2600" b="1" dirty="0"/>
              <a:t>ความเสี่ยงที่เกิดจากการลักลอบเข้ามาทำงานมีเพิ่มมากขึ้นมากกว่าในรอบ </a:t>
            </a:r>
            <a:r>
              <a:rPr lang="en-US" sz="2600" b="1" dirty="0"/>
              <a:t>10 </a:t>
            </a:r>
            <a:r>
              <a:rPr lang="th-TH" sz="2600" b="1" dirty="0"/>
              <a:t>ปีผ่านมา</a:t>
            </a:r>
          </a:p>
          <a:p>
            <a:r>
              <a:rPr lang="th-TH" sz="2600" b="1" u="sng" dirty="0"/>
              <a:t>โจทย์ร่วมคือ </a:t>
            </a:r>
            <a:r>
              <a:rPr lang="th-TH" sz="2600" b="1" dirty="0"/>
              <a:t>ทบทวน </a:t>
            </a:r>
            <a:r>
              <a:rPr lang="en-US" sz="2600" b="1" dirty="0"/>
              <a:t>MoU</a:t>
            </a:r>
            <a:r>
              <a:rPr lang="th-TH" sz="2600" b="1" dirty="0"/>
              <a:t> กระบวนการและกฎหมาย</a:t>
            </a:r>
          </a:p>
        </p:txBody>
      </p:sp>
    </p:spTree>
    <p:extLst>
      <p:ext uri="{BB962C8B-B14F-4D97-AF65-F5344CB8AC3E}">
        <p14:creationId xmlns:p14="http://schemas.microsoft.com/office/powerpoint/2010/main" val="293543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45601"/>
            <a:ext cx="11573197" cy="1018155"/>
          </a:xfrm>
        </p:spPr>
        <p:txBody>
          <a:bodyPr>
            <a:normAutofit fontScale="77500" lnSpcReduction="20000"/>
          </a:bodyPr>
          <a:lstStyle/>
          <a:p>
            <a:r>
              <a:rPr lang="th-TH" b="1" dirty="0"/>
              <a:t>สรุปสถานการณ์การบริหารจัดการแรงงานข้ามชาติ</a:t>
            </a:r>
            <a:endParaRPr lang="en-US" b="1" dirty="0"/>
          </a:p>
        </p:txBody>
      </p:sp>
      <p:grpSp>
        <p:nvGrpSpPr>
          <p:cNvPr id="3" name="Group 49">
            <a:extLst>
              <a:ext uri="{FF2B5EF4-FFF2-40B4-BE49-F238E27FC236}">
                <a16:creationId xmlns:a16="http://schemas.microsoft.com/office/drawing/2014/main" id="{84042521-0471-452F-BF1A-537E12652749}"/>
              </a:ext>
            </a:extLst>
          </p:cNvPr>
          <p:cNvGrpSpPr/>
          <p:nvPr/>
        </p:nvGrpSpPr>
        <p:grpSpPr>
          <a:xfrm>
            <a:off x="3447052" y="2536593"/>
            <a:ext cx="5824915" cy="2803056"/>
            <a:chOff x="1528207" y="1282474"/>
            <a:chExt cx="5839823" cy="2810230"/>
          </a:xfrm>
        </p:grpSpPr>
        <p:sp>
          <p:nvSpPr>
            <p:cNvPr id="4" name="Round Same Side Corner Rectangle 50">
              <a:extLst>
                <a:ext uri="{FF2B5EF4-FFF2-40B4-BE49-F238E27FC236}">
                  <a16:creationId xmlns:a16="http://schemas.microsoft.com/office/drawing/2014/main" id="{8A03C538-F71F-4BF0-A54C-C6455A1389DC}"/>
                </a:ext>
              </a:extLst>
            </p:cNvPr>
            <p:cNvSpPr/>
            <p:nvPr/>
          </p:nvSpPr>
          <p:spPr>
            <a:xfrm rot="18900000">
              <a:off x="1528207" y="1784882"/>
              <a:ext cx="1260000" cy="126000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Round Single Corner Rectangle 51">
              <a:extLst>
                <a:ext uri="{FF2B5EF4-FFF2-40B4-BE49-F238E27FC236}">
                  <a16:creationId xmlns:a16="http://schemas.microsoft.com/office/drawing/2014/main" id="{2A813AD8-5B75-43B5-B7DB-A7D474EEA82B}"/>
                </a:ext>
              </a:extLst>
            </p:cNvPr>
            <p:cNvSpPr/>
            <p:nvPr/>
          </p:nvSpPr>
          <p:spPr>
            <a:xfrm rot="8100000">
              <a:off x="2528698" y="2797259"/>
              <a:ext cx="1260000" cy="1260000"/>
            </a:xfrm>
            <a:prstGeom prst="round1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6" name="Round Single Corner Rectangle 52">
              <a:extLst>
                <a:ext uri="{FF2B5EF4-FFF2-40B4-BE49-F238E27FC236}">
                  <a16:creationId xmlns:a16="http://schemas.microsoft.com/office/drawing/2014/main" id="{7A1F976B-7BE1-4648-8AFC-4A2E478F4057}"/>
                </a:ext>
              </a:extLst>
            </p:cNvPr>
            <p:cNvSpPr/>
            <p:nvPr/>
          </p:nvSpPr>
          <p:spPr>
            <a:xfrm rot="18900000">
              <a:off x="3536812" y="1824593"/>
              <a:ext cx="1260000" cy="1260000"/>
            </a:xfrm>
            <a:prstGeom prst="round1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ound Single Corner Rectangle 53">
              <a:extLst>
                <a:ext uri="{FF2B5EF4-FFF2-40B4-BE49-F238E27FC236}">
                  <a16:creationId xmlns:a16="http://schemas.microsoft.com/office/drawing/2014/main" id="{757AD132-7F49-4455-B812-65DFE81FBC99}"/>
                </a:ext>
              </a:extLst>
            </p:cNvPr>
            <p:cNvSpPr/>
            <p:nvPr/>
          </p:nvSpPr>
          <p:spPr>
            <a:xfrm rot="8100000">
              <a:off x="4544923" y="2832704"/>
              <a:ext cx="1260000" cy="1260000"/>
            </a:xfrm>
            <a:prstGeom prst="round1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ight Arrow 54">
              <a:extLst>
                <a:ext uri="{FF2B5EF4-FFF2-40B4-BE49-F238E27FC236}">
                  <a16:creationId xmlns:a16="http://schemas.microsoft.com/office/drawing/2014/main" id="{42A6BB4E-B799-49CA-86B3-39542CD6ABC0}"/>
                </a:ext>
              </a:extLst>
            </p:cNvPr>
            <p:cNvSpPr/>
            <p:nvPr/>
          </p:nvSpPr>
          <p:spPr>
            <a:xfrm rot="18900000">
              <a:off x="5451565" y="1282474"/>
              <a:ext cx="1916465" cy="1907654"/>
            </a:xfrm>
            <a:prstGeom prst="rightArrow">
              <a:avLst>
                <a:gd name="adj1" fmla="val 65252"/>
                <a:gd name="adj2" fmla="val 4769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Group 55">
            <a:extLst>
              <a:ext uri="{FF2B5EF4-FFF2-40B4-BE49-F238E27FC236}">
                <a16:creationId xmlns:a16="http://schemas.microsoft.com/office/drawing/2014/main" id="{F26DE7E9-F076-440A-AD6B-0722F1C83932}"/>
              </a:ext>
            </a:extLst>
          </p:cNvPr>
          <p:cNvGrpSpPr/>
          <p:nvPr/>
        </p:nvGrpSpPr>
        <p:grpSpPr>
          <a:xfrm>
            <a:off x="7870056" y="4845804"/>
            <a:ext cx="3701458" cy="1977589"/>
            <a:chOff x="910640" y="3154811"/>
            <a:chExt cx="2485286" cy="197758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98A049E-1DCE-45DA-B289-84DD7361B522}"/>
                </a:ext>
              </a:extLst>
            </p:cNvPr>
            <p:cNvSpPr txBox="1"/>
            <p:nvPr/>
          </p:nvSpPr>
          <p:spPr>
            <a:xfrm>
              <a:off x="947654" y="3154811"/>
              <a:ext cx="2448272" cy="4370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การนำเข้ายังไม่ใช่ทางออก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723BF7B-D6F4-48EA-A737-3B4F923B7AB4}"/>
                </a:ext>
              </a:extLst>
            </p:cNvPr>
            <p:cNvSpPr txBox="1"/>
            <p:nvPr/>
          </p:nvSpPr>
          <p:spPr>
            <a:xfrm>
              <a:off x="910640" y="3531962"/>
              <a:ext cx="2448272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MoU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ยังไม่เป็นทางออกในการเข้ามาทำงานอย่างถูกกฎหมาย แปรผันไปตามสถานการณ์ในประเทศต้นทาง ไม่สามารถควบคุมการแสวงหาประโยชน์ในการนำเข้าได้ กลายเป็นภาระทางการเงินของแรงงานและครอบครัว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58">
            <a:extLst>
              <a:ext uri="{FF2B5EF4-FFF2-40B4-BE49-F238E27FC236}">
                <a16:creationId xmlns:a16="http://schemas.microsoft.com/office/drawing/2014/main" id="{563C1821-4DD3-4B79-8F36-8788A3DD0364}"/>
              </a:ext>
            </a:extLst>
          </p:cNvPr>
          <p:cNvGrpSpPr/>
          <p:nvPr/>
        </p:nvGrpSpPr>
        <p:grpSpPr>
          <a:xfrm>
            <a:off x="703233" y="4890295"/>
            <a:ext cx="3605178" cy="1933098"/>
            <a:chOff x="1126664" y="3199302"/>
            <a:chExt cx="2232248" cy="193309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A1FA526-FAFD-4DDA-AEA1-C5E4B30262CE}"/>
                </a:ext>
              </a:extLst>
            </p:cNvPr>
            <p:cNvSpPr txBox="1"/>
            <p:nvPr/>
          </p:nvSpPr>
          <p:spPr>
            <a:xfrm>
              <a:off x="1126664" y="3199302"/>
              <a:ext cx="2232248" cy="4370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ระบบการจัดการสร้างภาระ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1A58991-DAE7-48B4-B0B3-FE27E954C7B0}"/>
                </a:ext>
              </a:extLst>
            </p:cNvPr>
            <p:cNvSpPr txBox="1"/>
            <p:nvPr/>
          </p:nvSpPr>
          <p:spPr>
            <a:xfrm>
              <a:off x="1126664" y="3531962"/>
              <a:ext cx="2232248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การนำนโยบายไปปฏิบัติยังสร้างภาระ ระบบการดำเนินการยังไม่เอื้อกับแรงงานและนายจ้าง สร้างขั้นตอนและแนวปฏิบัติที่เอื้อนายหน้า เพิ่มภาระค่าใช้จ่าย ระบบราชการกลายเป็นอุปส</a:t>
              </a:r>
              <a:r>
                <a:rPr lang="en-US" altLang="ko-K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รรคในการจัดการ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ผลักแรงงานให้หลุดระบบ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61">
            <a:extLst>
              <a:ext uri="{FF2B5EF4-FFF2-40B4-BE49-F238E27FC236}">
                <a16:creationId xmlns:a16="http://schemas.microsoft.com/office/drawing/2014/main" id="{F2B454DA-5360-4727-8EAB-3BC993F3CABC}"/>
              </a:ext>
            </a:extLst>
          </p:cNvPr>
          <p:cNvGrpSpPr/>
          <p:nvPr/>
        </p:nvGrpSpPr>
        <p:grpSpPr>
          <a:xfrm>
            <a:off x="192095" y="1782745"/>
            <a:ext cx="3869857" cy="1329856"/>
            <a:chOff x="1126664" y="3199302"/>
            <a:chExt cx="2232248" cy="132985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031E0B7-2A4F-4723-BE43-37E4E56B39A2}"/>
                </a:ext>
              </a:extLst>
            </p:cNvPr>
            <p:cNvSpPr txBox="1"/>
            <p:nvPr/>
          </p:nvSpPr>
          <p:spPr>
            <a:xfrm>
              <a:off x="1126664" y="3199302"/>
              <a:ext cx="2232248" cy="4370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ขาดยุทธศาสร์ระยะยาว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F0A0CA4-BEB8-4ED3-9BCC-66E6ECBB56F4}"/>
                </a:ext>
              </a:extLst>
            </p:cNvPr>
            <p:cNvSpPr txBox="1"/>
            <p:nvPr/>
          </p:nvSpPr>
          <p:spPr>
            <a:xfrm>
              <a:off x="1126664" y="3531962"/>
              <a:ext cx="2232248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เน้นแก้ปัญหาเฉพาะหน้า ขยายเวลา เปิดจดใหม่ ไร้ทิศทาง  สร้างความสับสน ประเมินผลระยะยาวไม่ได้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64">
            <a:extLst>
              <a:ext uri="{FF2B5EF4-FFF2-40B4-BE49-F238E27FC236}">
                <a16:creationId xmlns:a16="http://schemas.microsoft.com/office/drawing/2014/main" id="{67F80BA9-04C4-4D9F-BBB5-A88FB952E18A}"/>
              </a:ext>
            </a:extLst>
          </p:cNvPr>
          <p:cNvGrpSpPr/>
          <p:nvPr/>
        </p:nvGrpSpPr>
        <p:grpSpPr>
          <a:xfrm>
            <a:off x="4377230" y="1282326"/>
            <a:ext cx="3456844" cy="1631477"/>
            <a:chOff x="1126664" y="3199302"/>
            <a:chExt cx="2232248" cy="163147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A9AB4D-12A9-4D56-B88E-EB30ED1D49CA}"/>
                </a:ext>
              </a:extLst>
            </p:cNvPr>
            <p:cNvSpPr txBox="1"/>
            <p:nvPr/>
          </p:nvSpPr>
          <p:spPr>
            <a:xfrm>
              <a:off x="1126664" y="3199302"/>
              <a:ext cx="2232248" cy="4370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ประสานต้นทางไม่ได้ แก้ภายในล่าช้า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FFF56F1-815E-4570-AAB1-7DCCCAF36158}"/>
                </a:ext>
              </a:extLst>
            </p:cNvPr>
            <p:cNvSpPr txBox="1"/>
            <p:nvPr/>
          </p:nvSpPr>
          <p:spPr>
            <a:xfrm>
              <a:off x="1126664" y="3531962"/>
              <a:ext cx="2232248" cy="1298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ยังอยุ่ในวังวนการประสานงานที่ไม่ราบรื่นชัดเจนกับประเทศต้นทาง สร้างภาระเรื่องหนังสือเดินทางให้แรงงาน ไม่กล้าตัดสินใจดำเนินการเอง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67">
            <a:extLst>
              <a:ext uri="{FF2B5EF4-FFF2-40B4-BE49-F238E27FC236}">
                <a16:creationId xmlns:a16="http://schemas.microsoft.com/office/drawing/2014/main" id="{6DC8ACB3-54E6-4B06-AE32-A929BCF6F0B9}"/>
              </a:ext>
            </a:extLst>
          </p:cNvPr>
          <p:cNvGrpSpPr/>
          <p:nvPr/>
        </p:nvGrpSpPr>
        <p:grpSpPr>
          <a:xfrm>
            <a:off x="8266958" y="1195189"/>
            <a:ext cx="3825548" cy="1502210"/>
            <a:chOff x="910640" y="3026948"/>
            <a:chExt cx="2448272" cy="150221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D88CC2-B172-4AE4-BD8A-BFA44581B134}"/>
                </a:ext>
              </a:extLst>
            </p:cNvPr>
            <p:cNvSpPr txBox="1"/>
            <p:nvPr/>
          </p:nvSpPr>
          <p:spPr>
            <a:xfrm>
              <a:off x="910640" y="3026948"/>
              <a:ext cx="2448272" cy="7817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th-TH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รวมศูนย์อำนาจ ปิดโอกาสทางเลือกอื่น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C84557B-B106-4B80-849F-18D4825BCEAC}"/>
                </a:ext>
              </a:extLst>
            </p:cNvPr>
            <p:cNvSpPr txBox="1"/>
            <p:nvPr/>
          </p:nvSpPr>
          <p:spPr>
            <a:xfrm>
              <a:off x="910640" y="3531962"/>
              <a:ext cx="2448272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การจัดการยังรวมศูนย์อำนาจที่ส่วนกลางและราชการ การมุ่งไปที่ </a:t>
              </a: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MoU </a:t>
              </a:r>
              <a:r>
                <a:rPr lang="th-TH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ทำให้ทางเลิอกอื่น ๆ ถูกปิด แรงงานมีแนวโน้มผิดกฎหมายเพิ่ม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D2DC512-B81E-421F-BDF3-0691CFAE5A9D}"/>
              </a:ext>
            </a:extLst>
          </p:cNvPr>
          <p:cNvSpPr txBox="1"/>
          <p:nvPr/>
        </p:nvSpPr>
        <p:spPr>
          <a:xfrm>
            <a:off x="3608599" y="3679251"/>
            <a:ext cx="91857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A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2F2BE3-00A2-43AA-BAB9-B3B953A8DD4B}"/>
              </a:ext>
            </a:extLst>
          </p:cNvPr>
          <p:cNvSpPr txBox="1"/>
          <p:nvPr/>
        </p:nvSpPr>
        <p:spPr>
          <a:xfrm>
            <a:off x="4617186" y="4640449"/>
            <a:ext cx="91857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B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B8B46D-25C7-40C9-BF42-27773BA0B01B}"/>
              </a:ext>
            </a:extLst>
          </p:cNvPr>
          <p:cNvSpPr txBox="1"/>
          <p:nvPr/>
        </p:nvSpPr>
        <p:spPr>
          <a:xfrm>
            <a:off x="5625773" y="3645523"/>
            <a:ext cx="91857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C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68222C-61DC-470C-82EF-9EEF9AA7F04A}"/>
              </a:ext>
            </a:extLst>
          </p:cNvPr>
          <p:cNvSpPr txBox="1"/>
          <p:nvPr/>
        </p:nvSpPr>
        <p:spPr>
          <a:xfrm>
            <a:off x="6634360" y="4689902"/>
            <a:ext cx="91857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D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363014-8D1E-4E70-B6AA-29F43B2E16CD}"/>
              </a:ext>
            </a:extLst>
          </p:cNvPr>
          <p:cNvSpPr txBox="1"/>
          <p:nvPr/>
        </p:nvSpPr>
        <p:spPr>
          <a:xfrm>
            <a:off x="7642945" y="3677598"/>
            <a:ext cx="91857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 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Freeform 18">
            <a:extLst>
              <a:ext uri="{FF2B5EF4-FFF2-40B4-BE49-F238E27FC236}">
                <a16:creationId xmlns:a16="http://schemas.microsoft.com/office/drawing/2014/main" id="{ABDCE3BB-75BB-4558-A121-A5E40131D417}"/>
              </a:ext>
            </a:extLst>
          </p:cNvPr>
          <p:cNvSpPr/>
          <p:nvPr/>
        </p:nvSpPr>
        <p:spPr>
          <a:xfrm>
            <a:off x="3880973" y="3269519"/>
            <a:ext cx="427438" cy="344974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Oval 7">
            <a:extLst>
              <a:ext uri="{FF2B5EF4-FFF2-40B4-BE49-F238E27FC236}">
                <a16:creationId xmlns:a16="http://schemas.microsoft.com/office/drawing/2014/main" id="{F1FA1E8C-9967-4881-A3B3-BB87493A4230}"/>
              </a:ext>
            </a:extLst>
          </p:cNvPr>
          <p:cNvSpPr/>
          <p:nvPr/>
        </p:nvSpPr>
        <p:spPr>
          <a:xfrm>
            <a:off x="4892310" y="4190753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ounded Rectangle 25">
            <a:extLst>
              <a:ext uri="{FF2B5EF4-FFF2-40B4-BE49-F238E27FC236}">
                <a16:creationId xmlns:a16="http://schemas.microsoft.com/office/drawing/2014/main" id="{04612299-6526-40BF-AE10-968475A57D6C}"/>
              </a:ext>
            </a:extLst>
          </p:cNvPr>
          <p:cNvSpPr/>
          <p:nvPr/>
        </p:nvSpPr>
        <p:spPr>
          <a:xfrm>
            <a:off x="5872498" y="3237371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Trapezoid 22">
            <a:extLst>
              <a:ext uri="{FF2B5EF4-FFF2-40B4-BE49-F238E27FC236}">
                <a16:creationId xmlns:a16="http://schemas.microsoft.com/office/drawing/2014/main" id="{925297C5-E350-4B51-B531-0937BF66A625}"/>
              </a:ext>
            </a:extLst>
          </p:cNvPr>
          <p:cNvSpPr>
            <a:spLocks noChangeAspect="1"/>
          </p:cNvSpPr>
          <p:nvPr/>
        </p:nvSpPr>
        <p:spPr>
          <a:xfrm>
            <a:off x="6851491" y="4323278"/>
            <a:ext cx="449662" cy="228752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Freeform 53">
            <a:extLst>
              <a:ext uri="{FF2B5EF4-FFF2-40B4-BE49-F238E27FC236}">
                <a16:creationId xmlns:a16="http://schemas.microsoft.com/office/drawing/2014/main" id="{682C9B9F-5C32-4525-B254-372517D8C901}"/>
              </a:ext>
            </a:extLst>
          </p:cNvPr>
          <p:cNvSpPr/>
          <p:nvPr/>
        </p:nvSpPr>
        <p:spPr>
          <a:xfrm>
            <a:off x="7907624" y="3255391"/>
            <a:ext cx="380519" cy="390132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2593</Words>
  <Application>Microsoft Office PowerPoint</Application>
  <PresentationFormat>Widescreen</PresentationFormat>
  <Paragraphs>210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ภาพรวมการดำเนินการของ MWG และทิศทางในอนาคต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ภาพรวมสถานการณ์กฎหมาย นโยบายการบริหารจัดการแรงงานข้ามชาติ หลังโควิด</vt:lpstr>
      <vt:lpstr>สถิติแรงงานข้ามชาติ มกราคม 2566 รวมทั้งหมด 3,055,802 คน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adisorn kerdmongkol</dc:creator>
  <cp:lastModifiedBy>Koreeyor Manuchae</cp:lastModifiedBy>
  <cp:revision>2</cp:revision>
  <dcterms:created xsi:type="dcterms:W3CDTF">2023-03-29T08:49:39Z</dcterms:created>
  <dcterms:modified xsi:type="dcterms:W3CDTF">2023-04-02T03:02:19Z</dcterms:modified>
</cp:coreProperties>
</file>