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99" r:id="rId4"/>
    <p:sldId id="318" r:id="rId5"/>
    <p:sldId id="265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5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1ADB-7954-E2F2-83A7-82C89CB1B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C3201-2184-3C2A-1E70-BBF8A793F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ED363-149E-D09B-A5C4-247D27DF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52D6F-476A-7ACF-87B1-617624E8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B59DB-1389-BD42-E28C-55FD6655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637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12A0A-1706-6DF7-2316-6B0644F1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87677-7521-1CFF-BCFB-3B47199D2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940C5-3A7B-F6D7-699F-6EDBC069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3CF81-D744-5C52-8FE1-E591DCCB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C63B-52E7-7648-1AEF-AFBBAA4E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55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02F5C-2023-10C5-F768-1B9364C99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3DC46-ACA2-6319-FD0C-03BBA8CBE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6A040-0610-5427-2321-73F28D84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8120D-0354-F705-1B60-8EECD1C7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CCBF8-8B57-589B-6517-CE33EE41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3067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</p:spTree>
    <p:extLst>
      <p:ext uri="{BB962C8B-B14F-4D97-AF65-F5344CB8AC3E}">
        <p14:creationId xmlns:p14="http://schemas.microsoft.com/office/powerpoint/2010/main" val="205202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3426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CB4A-E615-E50B-9161-8CEDC634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01B1-0EEF-8F6A-3E11-80DCD0C6E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FEFAF-96A7-FC75-5314-5D19CFE7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4B80A-045A-D49B-BBE8-D241FACA4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8D66A-9455-197A-63D1-DB25DECE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075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9548-CC0E-F0DE-F563-BE63CF4E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DB087-5E21-0C9B-4379-12B3ED7EB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6FABF-4F6E-667F-11B0-0A98191F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ACB01-59C0-ACBC-A8BA-34360BEE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3E590-042C-1E14-BC8C-8582DAAB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359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ACA8-76C1-D398-0343-4BD5E74E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02470-490E-52C4-891F-817442DBB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CFBA-8740-8F90-1665-F0DE7DAA3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7CA57-6D8F-BE81-8A58-03FC4017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8D5DB-5F18-1880-8BBB-0033A661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592F-30EC-A1DF-1A65-904277CC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45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ECD3-4908-560E-A4CB-D8C4FA3D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68AE6-D8B3-1B30-5087-FA2B463A3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A1A5-8B33-BCFC-5D35-91F3520E0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A0B5-BF7B-3511-3A62-AA1524E26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8F240-49E1-2413-4E50-2F6D0F761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6A3569-FADD-E267-718F-3671D5F5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9F4C6-7B93-A280-EADE-9FE7D6CA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74CB-40C9-02D6-66F1-549BB192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374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BF64-3578-5458-BF19-F59F7EFE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12F3B-6C3C-5B0C-5A6B-A117673A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60DE4-9290-5070-1BCB-00BB8721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58F10-BC8A-84AB-CC35-3A3619E0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840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321B7-8E4C-23DC-8BFA-4D6BB614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6793FB-E43B-C9B9-2A3D-0E8F6E35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C9882-CAE7-120E-E409-DE6C28EF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484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703F4-8CAA-BFD9-E511-4FB38D0F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163B4-1E9A-9054-0BC5-5264D5B5C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28BC6-DE44-2897-20EF-E8CCF0438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52F02-F76F-4F0D-B041-B6093DBD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C9935-2726-4EEB-3BCD-0803F3A6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F2106-1556-8E67-D78D-E87D7554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521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B805-ADED-EF92-79A9-C66F5713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7F81AF-5718-E61B-CA2B-1A30D45D3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C8BF1-477B-0213-FC67-BE9381D8C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7747-6CE5-D925-5AE6-3AC4D041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C542B-52CE-B676-44BF-CB6E230A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EB7E0-B372-9532-61ED-F2AF0AA1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14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1D6EF-E00E-3A81-9875-28D66F1F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FF941-80A3-87A7-36D8-5F2FED2D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5E68D-E5E6-35F4-0A61-96E20D0C6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6C4F-CBD5-43DE-A130-1619BC1A09FC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C9D7E-413F-3B16-4B4D-CDF9DF989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2EA30-249A-2536-48D1-5801A829D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0400-C95C-451C-8B1E-11238C8F8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23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7631-B827-ABCF-828B-268E9F103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40620"/>
            <a:ext cx="6096000" cy="30577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/>
              <a:t>สถานการณ์แรงงานข้ามชาติในประเทศไทย และผลกระทบจากการลงทุนไทยในภูมิภาค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16CB6E-04FD-585F-4B86-B001C3833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4" y="240620"/>
            <a:ext cx="5436002" cy="30577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3687E8-9065-C152-4CDE-2D3A46269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64" y="3559630"/>
            <a:ext cx="5436002" cy="3059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C6292A-03CC-83BE-E1EA-C11D7F9539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359" y="3914095"/>
            <a:ext cx="3809320" cy="243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F57A-2D5C-2085-518C-A20928E96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845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/>
              <a:t>แรงงานข้ามชาติที่ได้รับอนุญาตทำงาน มีนาคม </a:t>
            </a:r>
            <a:r>
              <a:rPr lang="en-US" sz="3600" b="1" dirty="0"/>
              <a:t>2566 </a:t>
            </a:r>
            <a:r>
              <a:rPr lang="th-TH" sz="3600" b="1" dirty="0"/>
              <a:t>จำนวน </a:t>
            </a:r>
            <a:r>
              <a:rPr lang="en-US" sz="3600" b="1" dirty="0"/>
              <a:t>2,494,636 </a:t>
            </a:r>
            <a:r>
              <a:rPr lang="th-TH" sz="3600" b="1" dirty="0"/>
              <a:t>คน</a:t>
            </a:r>
            <a:r>
              <a:rPr lang="en-US" sz="3600" b="1" dirty="0"/>
              <a:t> </a:t>
            </a:r>
            <a:endParaRPr lang="th-TH" sz="3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DEBD7E-94B8-0FBB-AAD2-ED08A5A7DC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090860"/>
              </p:ext>
            </p:extLst>
          </p:nvPr>
        </p:nvGraphicFramePr>
        <p:xfrm>
          <a:off x="0" y="718457"/>
          <a:ext cx="12192000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04058762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245966432"/>
                    </a:ext>
                  </a:extLst>
                </a:gridCol>
              </a:tblGrid>
              <a:tr h="568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</a:rPr>
                        <a:t>แรงงานข้ามชาติตามการบริหารจัดการ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</a:rPr>
                        <a:t>แรงงานข้ามชาติแยกตามสัญชาติ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473270"/>
                  </a:ext>
                </a:extLst>
              </a:tr>
              <a:tr h="2003516">
                <a:tc>
                  <a:txBody>
                    <a:bodyPr/>
                    <a:lstStyle/>
                    <a:p>
                      <a:r>
                        <a:rPr lang="th-TH" sz="3200" dirty="0"/>
                        <a:t>นำเข้า </a:t>
                      </a:r>
                      <a:r>
                        <a:rPr lang="en-US" sz="3200" dirty="0"/>
                        <a:t>MoU                564,523  </a:t>
                      </a:r>
                      <a:r>
                        <a:rPr lang="th-TH" sz="3200" dirty="0"/>
                        <a:t>คน</a:t>
                      </a:r>
                      <a:endParaRPr lang="en-US" sz="3200" dirty="0"/>
                    </a:p>
                    <a:p>
                      <a:r>
                        <a:rPr lang="th-TH" sz="3200" dirty="0"/>
                        <a:t>จ้างงานชายแดน                    </a:t>
                      </a:r>
                      <a:r>
                        <a:rPr lang="en-US" sz="3200" dirty="0"/>
                        <a:t>17,612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ผ่อนผันตามมติครม.        </a:t>
                      </a:r>
                      <a:r>
                        <a:rPr lang="en-US" sz="3200" dirty="0"/>
                        <a:t>1,912,031 </a:t>
                      </a:r>
                      <a:r>
                        <a:rPr lang="th-TH" sz="3200" dirty="0"/>
                        <a:t> คน</a:t>
                      </a:r>
                    </a:p>
                    <a:p>
                      <a:endParaRPr lang="th-TH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dirty="0"/>
                        <a:t>พม่า                                 </a:t>
                      </a:r>
                      <a:r>
                        <a:rPr lang="en-US" sz="3200" dirty="0"/>
                        <a:t>1,881,575</a:t>
                      </a:r>
                      <a:r>
                        <a:rPr lang="th-TH" sz="3200" dirty="0"/>
                        <a:t>   คน</a:t>
                      </a:r>
                    </a:p>
                    <a:p>
                      <a:r>
                        <a:rPr lang="th-TH" sz="3200" dirty="0"/>
                        <a:t>กัมพูชา    </a:t>
                      </a:r>
                      <a:r>
                        <a:rPr lang="en-US" sz="3200" dirty="0"/>
                        <a:t>                       410,065 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ลาว     </a:t>
                      </a:r>
                      <a:r>
                        <a:rPr lang="en-US" sz="3200" dirty="0"/>
                        <a:t>                          200,296 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เวียดนาม   </a:t>
                      </a:r>
                      <a:r>
                        <a:rPr lang="en-US" sz="3200" dirty="0"/>
                        <a:t>                          2,230   </a:t>
                      </a:r>
                      <a:r>
                        <a:rPr lang="th-TH" sz="3200" dirty="0"/>
                        <a:t>คน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203364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>
                          <a:solidFill>
                            <a:schemeClr val="bg1"/>
                          </a:solidFill>
                        </a:rPr>
                        <a:t>แรงงานข้ามชาติตามประเภทกิจการ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dirty="0">
                          <a:solidFill>
                            <a:schemeClr val="bg1"/>
                          </a:solidFill>
                        </a:rPr>
                        <a:t>ข้อท้าทายการจัดการ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26199"/>
                  </a:ext>
                </a:extLst>
              </a:tr>
              <a:tr h="2760672">
                <a:tc>
                  <a:txBody>
                    <a:bodyPr/>
                    <a:lstStyle/>
                    <a:p>
                      <a:r>
                        <a:rPr lang="th-TH" sz="3200" dirty="0"/>
                        <a:t>ก่อสร้าง</a:t>
                      </a:r>
                      <a:r>
                        <a:rPr lang="en-US" sz="3200" dirty="0"/>
                        <a:t>                            504,947 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เกษตร        </a:t>
                      </a:r>
                      <a:r>
                        <a:rPr lang="en-US" sz="3200" dirty="0"/>
                        <a:t>                       272,650 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ต่อเนื่องเกษตร   </a:t>
                      </a:r>
                      <a:r>
                        <a:rPr lang="en-US" sz="3200" dirty="0"/>
                        <a:t>                  261,161 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บริการ   </a:t>
                      </a:r>
                      <a:r>
                        <a:rPr lang="en-US" sz="3200" dirty="0"/>
                        <a:t>                           231,204  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r>
                        <a:rPr lang="th-TH" sz="3200" dirty="0"/>
                        <a:t>ผลิตและจำหน่ายอาหาร   </a:t>
                      </a:r>
                      <a:r>
                        <a:rPr lang="en-US" sz="3200" dirty="0"/>
                        <a:t>      190,145   </a:t>
                      </a:r>
                      <a:r>
                        <a:rPr lang="th-TH" sz="3200" dirty="0"/>
                        <a:t>คน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h-TH" sz="3200" dirty="0"/>
                        <a:t>แรงงานข้ามชาติ</a:t>
                      </a:r>
                      <a:r>
                        <a:rPr lang="th-TH" sz="3200" b="1" u="sng" dirty="0"/>
                        <a:t>หลุดระบบ</a:t>
                      </a:r>
                      <a:r>
                        <a:rPr lang="th-TH" sz="3200" dirty="0"/>
                        <a:t>ไป</a:t>
                      </a:r>
                      <a:r>
                        <a:rPr lang="en-US" sz="3200" dirty="0"/>
                        <a:t>  </a:t>
                      </a:r>
                      <a:r>
                        <a:rPr lang="en-US" sz="3200" b="1" u="sng" dirty="0"/>
                        <a:t>561,636</a:t>
                      </a:r>
                      <a:r>
                        <a:rPr lang="en-US" sz="3200" dirty="0"/>
                        <a:t> </a:t>
                      </a:r>
                      <a:r>
                        <a:rPr lang="th-TH" sz="3200" dirty="0"/>
                        <a:t>คน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th-TH" sz="3200" dirty="0"/>
                        <a:t>ถ้าทำหนังสือเดินทางไม่ทัน </a:t>
                      </a:r>
                      <a:r>
                        <a:rPr lang="en-US" sz="3200" dirty="0"/>
                        <a:t>15 </a:t>
                      </a:r>
                      <a:r>
                        <a:rPr lang="th-TH" sz="3200" dirty="0"/>
                        <a:t>พ.ค.</a:t>
                      </a:r>
                      <a:r>
                        <a:rPr lang="en-US" sz="3200" dirty="0"/>
                        <a:t>66 </a:t>
                      </a:r>
                      <a:r>
                        <a:rPr lang="th-TH" sz="3200" dirty="0"/>
                        <a:t>แรงงานอีก</a:t>
                      </a:r>
                      <a:r>
                        <a:rPr lang="th-TH" sz="3200" b="1" u="sng" dirty="0"/>
                        <a:t>ร่วมแสนคน</a:t>
                      </a:r>
                      <a:r>
                        <a:rPr lang="th-TH" sz="3200" dirty="0"/>
                        <a:t>จะหลุดจากระบบเช่นกัน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3200" dirty="0"/>
                        <a:t>ขาดยุทธศาสตร์การจัดการแรงงานข้ามชาติ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3200" dirty="0"/>
                        <a:t>แรงงานลักลอบมากขึ้นเพราะสถานการณ์ในพม่า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3200" dirty="0"/>
                        <a:t>นำเข้า </a:t>
                      </a:r>
                      <a:r>
                        <a:rPr lang="en-US" sz="3200" dirty="0"/>
                        <a:t>MoU </a:t>
                      </a:r>
                      <a:r>
                        <a:rPr lang="th-TH" sz="3200" dirty="0"/>
                        <a:t>ยังติดปัญหาต้นทาง ไม่ใช่ทางออก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30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38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altLang="ko-KR" b="1" dirty="0">
                <a:solidFill>
                  <a:schemeClr val="bg1"/>
                </a:solidFill>
              </a:rPr>
              <a:t>มติครม.การจัดการแรงงานข้ามชาติตั้งแต่ปี </a:t>
            </a:r>
            <a:r>
              <a:rPr lang="en-US" altLang="ko-KR" b="1" dirty="0">
                <a:solidFill>
                  <a:schemeClr val="bg1"/>
                </a:solidFill>
              </a:rPr>
              <a:t>2563-2566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b="1" dirty="0">
                <a:solidFill>
                  <a:schemeClr val="bg1"/>
                </a:solidFill>
              </a:rPr>
              <a:t>นโยบายการจัดการปัญหาเฉพาะหน้า </a:t>
            </a:r>
            <a:r>
              <a:rPr lang="en-US" altLang="ko-KR" b="1" dirty="0">
                <a:solidFill>
                  <a:schemeClr val="bg1"/>
                </a:solidFill>
              </a:rPr>
              <a:t>17 </a:t>
            </a:r>
            <a:r>
              <a:rPr lang="th-TH" altLang="ko-KR" b="1" dirty="0">
                <a:solidFill>
                  <a:schemeClr val="bg1"/>
                </a:solidFill>
              </a:rPr>
              <a:t>มติครม. ใน </a:t>
            </a:r>
            <a:r>
              <a:rPr lang="en-US" altLang="ko-KR" b="1" dirty="0">
                <a:solidFill>
                  <a:schemeClr val="bg1"/>
                </a:solidFill>
              </a:rPr>
              <a:t>4 </a:t>
            </a:r>
            <a:r>
              <a:rPr lang="th-TH" altLang="ko-KR" b="1" dirty="0">
                <a:solidFill>
                  <a:schemeClr val="bg1"/>
                </a:solidFill>
              </a:rPr>
              <a:t>ปี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0"/>
            <a:ext cx="1219200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436209" y="4642635"/>
            <a:ext cx="960107" cy="960107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10" name="Oval 9"/>
          <p:cNvSpPr/>
          <p:nvPr/>
        </p:nvSpPr>
        <p:spPr>
          <a:xfrm>
            <a:off x="4520236" y="3490507"/>
            <a:ext cx="960107" cy="960107"/>
          </a:xfrm>
          <a:prstGeom prst="ellipse">
            <a:avLst/>
          </a:prstGeom>
          <a:solidFill>
            <a:schemeClr val="accent4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11" name="Oval 10"/>
          <p:cNvSpPr/>
          <p:nvPr/>
        </p:nvSpPr>
        <p:spPr>
          <a:xfrm>
            <a:off x="6604263" y="2338379"/>
            <a:ext cx="960107" cy="960107"/>
          </a:xfrm>
          <a:prstGeom prst="ellipse">
            <a:avLst/>
          </a:prstGeom>
          <a:solidFill>
            <a:schemeClr val="accent2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12" name="Oval 11"/>
          <p:cNvSpPr/>
          <p:nvPr/>
        </p:nvSpPr>
        <p:spPr>
          <a:xfrm>
            <a:off x="8688288" y="1186251"/>
            <a:ext cx="960107" cy="960107"/>
          </a:xfrm>
          <a:prstGeom prst="ellipse">
            <a:avLst/>
          </a:prstGeom>
          <a:solidFill>
            <a:schemeClr val="accent4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sp>
        <p:nvSpPr>
          <p:cNvPr id="8" name="Oval 7"/>
          <p:cNvSpPr/>
          <p:nvPr/>
        </p:nvSpPr>
        <p:spPr>
          <a:xfrm>
            <a:off x="2580225" y="4786651"/>
            <a:ext cx="672075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15" name="Oval 14"/>
          <p:cNvSpPr/>
          <p:nvPr/>
        </p:nvSpPr>
        <p:spPr>
          <a:xfrm>
            <a:off x="4664252" y="3634523"/>
            <a:ext cx="672075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16" name="Oval 15"/>
          <p:cNvSpPr/>
          <p:nvPr/>
        </p:nvSpPr>
        <p:spPr>
          <a:xfrm>
            <a:off x="6748279" y="2482395"/>
            <a:ext cx="672075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17" name="Oval 16"/>
          <p:cNvSpPr/>
          <p:nvPr/>
        </p:nvSpPr>
        <p:spPr>
          <a:xfrm>
            <a:off x="8832305" y="1330267"/>
            <a:ext cx="672075" cy="67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18" name="직사각형 1"/>
          <p:cNvSpPr/>
          <p:nvPr/>
        </p:nvSpPr>
        <p:spPr>
          <a:xfrm>
            <a:off x="3591764" y="5157256"/>
            <a:ext cx="1408525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2563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2108" y="2607806"/>
            <a:ext cx="3137107" cy="1806718"/>
            <a:chOff x="3017859" y="4337228"/>
            <a:chExt cx="1870812" cy="1355039"/>
          </a:xfrm>
        </p:grpSpPr>
        <p:sp>
          <p:nvSpPr>
            <p:cNvPr id="20" name="TextBox 19"/>
            <p:cNvSpPr txBox="1"/>
            <p:nvPr/>
          </p:nvSpPr>
          <p:spPr>
            <a:xfrm>
              <a:off x="3021856" y="4588888"/>
              <a:ext cx="1866815" cy="11033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มติครม. เปิดจดทะเบียนใหม่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2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pPr algn="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ต่ออายุกลุ่มต่าง ๆ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2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 </a:t>
              </a:r>
            </a:p>
            <a:p>
              <a:pPr algn="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ขยายเวลาดำเนินการ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4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pPr algn="r"/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รวมทั้งหมด </a:t>
              </a:r>
              <a:r>
                <a:rPr lang="en-US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8 </a:t>
              </a:r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มติ</a:t>
              </a:r>
              <a:r>
                <a:rPr lang="en-US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17859" y="4337228"/>
              <a:ext cx="1870812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b="1" dirty="0">
                  <a:solidFill>
                    <a:schemeClr val="bg1"/>
                  </a:solidFill>
                  <a:cs typeface="Arial" pitchFamily="34" charset="0"/>
                </a:rPr>
                <a:t>มติครม. แรงงานข้ามชาติปี </a:t>
              </a: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63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2" name="직사각형 1"/>
          <p:cNvSpPr/>
          <p:nvPr/>
        </p:nvSpPr>
        <p:spPr>
          <a:xfrm>
            <a:off x="7721740" y="2794519"/>
            <a:ext cx="1408525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2565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740453" y="1519373"/>
            <a:ext cx="2757049" cy="1814399"/>
            <a:chOff x="2968302" y="4331467"/>
            <a:chExt cx="1920369" cy="1360800"/>
          </a:xfrm>
        </p:grpSpPr>
        <p:sp>
          <p:nvSpPr>
            <p:cNvPr id="24" name="TextBox 23"/>
            <p:cNvSpPr txBox="1"/>
            <p:nvPr/>
          </p:nvSpPr>
          <p:spPr>
            <a:xfrm>
              <a:off x="3021856" y="4588888"/>
              <a:ext cx="1866815" cy="11033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ขยายเวลาดำเนินการ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pPr algn="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ต่ออายุ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MoU 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pPr algn="r"/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เปิดจดใหม่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pPr algn="r"/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รวมทั้งหมด </a:t>
              </a:r>
              <a:r>
                <a:rPr lang="en-US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3 </a:t>
              </a:r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มติ</a:t>
              </a:r>
              <a:endParaRPr lang="en-US" altLang="ko-KR" sz="1600" b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68302" y="4331467"/>
              <a:ext cx="1870812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600" b="1" dirty="0">
                  <a:solidFill>
                    <a:schemeClr val="bg1"/>
                  </a:solidFill>
                  <a:cs typeface="Arial" pitchFamily="34" charset="0"/>
                </a:rPr>
                <a:t>มติครม. ปี </a:t>
              </a: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65 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" name="직사각형 1"/>
          <p:cNvSpPr/>
          <p:nvPr/>
        </p:nvSpPr>
        <p:spPr>
          <a:xfrm>
            <a:off x="5656752" y="3975887"/>
            <a:ext cx="1408525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2564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31903" y="4631945"/>
            <a:ext cx="2823525" cy="1806718"/>
            <a:chOff x="3017859" y="4337228"/>
            <a:chExt cx="1870812" cy="1355039"/>
          </a:xfrm>
        </p:grpSpPr>
        <p:sp>
          <p:nvSpPr>
            <p:cNvPr id="28" name="TextBox 27"/>
            <p:cNvSpPr txBox="1"/>
            <p:nvPr/>
          </p:nvSpPr>
          <p:spPr>
            <a:xfrm>
              <a:off x="3021856" y="4588888"/>
              <a:ext cx="1866815" cy="11033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ขยายเวลาดำเนินการ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3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ต่ออายุ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 </a:t>
              </a:r>
            </a:p>
            <a:p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เปิดจดใหม่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</a:t>
              </a:r>
            </a:p>
            <a:p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รวมทั้งหมด </a:t>
              </a:r>
              <a:r>
                <a:rPr lang="en-US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5 </a:t>
              </a:r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มติ</a:t>
              </a:r>
              <a:endParaRPr lang="en-US" altLang="ko-KR" sz="1600" b="1" u="sng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17859" y="4337228"/>
              <a:ext cx="1870812" cy="512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bg1"/>
                  </a:solidFill>
                  <a:cs typeface="Arial" pitchFamily="34" charset="0"/>
                </a:rPr>
                <a:t>มติครม.แรงงานข้ามชาติ </a:t>
              </a: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64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0" name="직사각형 1"/>
          <p:cNvSpPr/>
          <p:nvPr/>
        </p:nvSpPr>
        <p:spPr>
          <a:xfrm>
            <a:off x="9786728" y="1613151"/>
            <a:ext cx="1408525" cy="576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667" b="1" dirty="0">
                <a:solidFill>
                  <a:schemeClr val="bg1"/>
                </a:solidFill>
                <a:cs typeface="Arial" pitchFamily="34" charset="0"/>
              </a:rPr>
              <a:t>2566</a:t>
            </a:r>
            <a:endParaRPr lang="ko-KR" altLang="en-US" sz="2667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338863" y="2248792"/>
            <a:ext cx="2304256" cy="2151428"/>
            <a:chOff x="3017859" y="4337228"/>
            <a:chExt cx="1870812" cy="1613573"/>
          </a:xfrm>
        </p:grpSpPr>
        <p:sp>
          <p:nvSpPr>
            <p:cNvPr id="32" name="TextBox 31"/>
            <p:cNvSpPr txBox="1"/>
            <p:nvPr/>
          </p:nvSpPr>
          <p:spPr>
            <a:xfrm>
              <a:off x="3021856" y="4588888"/>
              <a:ext cx="1866815" cy="13619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ต่ออายุกลุ่มจดทะเบียนในประเทศ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1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ครั้ง คือ มติ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7 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ก.พ. </a:t>
              </a:r>
              <a:r>
                <a:rPr lang="en-US" altLang="ko-KR" sz="1600" dirty="0">
                  <a:solidFill>
                    <a:schemeClr val="bg1"/>
                  </a:solidFill>
                  <a:cs typeface="Arial" pitchFamily="34" charset="0"/>
                </a:rPr>
                <a:t>66</a:t>
              </a:r>
            </a:p>
            <a:p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รวมทั้งหมด </a:t>
              </a:r>
              <a:r>
                <a:rPr lang="en-US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1 </a:t>
              </a:r>
              <a:r>
                <a:rPr lang="th-TH" altLang="ko-KR" sz="1600" b="1" u="sng" dirty="0">
                  <a:solidFill>
                    <a:schemeClr val="bg1"/>
                  </a:solidFill>
                  <a:cs typeface="Arial" pitchFamily="34" charset="0"/>
                </a:rPr>
                <a:t>มติ</a:t>
              </a:r>
            </a:p>
            <a:p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(แต่มีแนวโน้มจะมีอีก)</a:t>
              </a:r>
              <a:endParaRPr lang="en-US" altLang="ko-KR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17859" y="4337228"/>
              <a:ext cx="1870812" cy="327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b="1" dirty="0">
                  <a:solidFill>
                    <a:schemeClr val="bg1"/>
                  </a:solidFill>
                  <a:cs typeface="Arial" pitchFamily="34" charset="0"/>
                </a:rPr>
                <a:t>มติครม. ปี </a:t>
              </a: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66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4" name="Oval 21"/>
          <p:cNvSpPr>
            <a:spLocks noChangeAspect="1"/>
          </p:cNvSpPr>
          <p:nvPr/>
        </p:nvSpPr>
        <p:spPr>
          <a:xfrm>
            <a:off x="4769772" y="3753109"/>
            <a:ext cx="463912" cy="4677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 dirty="0"/>
          </a:p>
        </p:txBody>
      </p:sp>
      <p:sp>
        <p:nvSpPr>
          <p:cNvPr id="35" name="Rectangle 9"/>
          <p:cNvSpPr/>
          <p:nvPr/>
        </p:nvSpPr>
        <p:spPr>
          <a:xfrm>
            <a:off x="6885641" y="2631249"/>
            <a:ext cx="397351" cy="37195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36" name="Rounded Rectangle 27"/>
          <p:cNvSpPr/>
          <p:nvPr/>
        </p:nvSpPr>
        <p:spPr>
          <a:xfrm>
            <a:off x="2695210" y="4952891"/>
            <a:ext cx="442105" cy="33959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 dirty="0"/>
          </a:p>
        </p:txBody>
      </p:sp>
      <p:sp>
        <p:nvSpPr>
          <p:cNvPr id="37" name="Rounded Rectangle 7"/>
          <p:cNvSpPr/>
          <p:nvPr/>
        </p:nvSpPr>
        <p:spPr>
          <a:xfrm>
            <a:off x="8988504" y="1496239"/>
            <a:ext cx="394133" cy="34013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6F070E-DC78-74C7-2A60-1BE1DF038A21}"/>
              </a:ext>
            </a:extLst>
          </p:cNvPr>
          <p:cNvSpPr txBox="1"/>
          <p:nvPr/>
        </p:nvSpPr>
        <p:spPr>
          <a:xfrm>
            <a:off x="7968343" y="4609871"/>
            <a:ext cx="4223657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/>
              <a:t>สรุปในช่วงเวลา </a:t>
            </a:r>
            <a:r>
              <a:rPr lang="en-US" b="1" dirty="0"/>
              <a:t>4 </a:t>
            </a:r>
            <a:r>
              <a:rPr lang="th-TH" b="1" dirty="0"/>
              <a:t>ปี รัฐบาลไทยมีมติครม.ด้านแรงงานข้ามชาติ </a:t>
            </a:r>
            <a:r>
              <a:rPr lang="en-US" b="1" u="sng" dirty="0"/>
              <a:t>17 </a:t>
            </a:r>
            <a:r>
              <a:rPr lang="th-TH" b="1" u="sng" dirty="0"/>
              <a:t>มติ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ขยายเวลาดำเนินการ </a:t>
            </a:r>
            <a:r>
              <a:rPr lang="en-US" u="sng" dirty="0"/>
              <a:t>8 </a:t>
            </a:r>
            <a:r>
              <a:rPr lang="th-TH" u="sng" dirty="0"/>
              <a:t>ครั้ง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เปิดจดทะเบียนใหม่ </a:t>
            </a:r>
            <a:r>
              <a:rPr lang="en-US" u="sng" dirty="0"/>
              <a:t>4 </a:t>
            </a:r>
            <a:r>
              <a:rPr lang="th-TH" u="sng" dirty="0"/>
              <a:t>ครั้ง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/>
              <a:t>ต่ออายุกลุ่มต่างๆ </a:t>
            </a:r>
            <a:r>
              <a:rPr lang="en-US" u="sng" dirty="0"/>
              <a:t>5 </a:t>
            </a:r>
            <a:r>
              <a:rPr lang="th-TH" u="sng" dirty="0"/>
              <a:t>ครั้ง</a:t>
            </a:r>
          </a:p>
        </p:txBody>
      </p:sp>
    </p:spTree>
    <p:extLst>
      <p:ext uri="{BB962C8B-B14F-4D97-AF65-F5344CB8AC3E}">
        <p14:creationId xmlns:p14="http://schemas.microsoft.com/office/powerpoint/2010/main" val="303847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5601"/>
            <a:ext cx="12191999" cy="10181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สรุปสถานการณ์การบริหารจัดการแรงงานข้ามชาติ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" name="Group 49">
            <a:extLst>
              <a:ext uri="{FF2B5EF4-FFF2-40B4-BE49-F238E27FC236}">
                <a16:creationId xmlns:a16="http://schemas.microsoft.com/office/drawing/2014/main" id="{84042521-0471-452F-BF1A-537E12652749}"/>
              </a:ext>
            </a:extLst>
          </p:cNvPr>
          <p:cNvGrpSpPr/>
          <p:nvPr/>
        </p:nvGrpSpPr>
        <p:grpSpPr>
          <a:xfrm>
            <a:off x="3447052" y="2536593"/>
            <a:ext cx="5824915" cy="2803056"/>
            <a:chOff x="1528207" y="1282474"/>
            <a:chExt cx="5839823" cy="2810230"/>
          </a:xfrm>
        </p:grpSpPr>
        <p:sp>
          <p:nvSpPr>
            <p:cNvPr id="4" name="Round Same Side Corner Rectangle 50">
              <a:extLst>
                <a:ext uri="{FF2B5EF4-FFF2-40B4-BE49-F238E27FC236}">
                  <a16:creationId xmlns:a16="http://schemas.microsoft.com/office/drawing/2014/main" id="{8A03C538-F71F-4BF0-A54C-C6455A1389DC}"/>
                </a:ext>
              </a:extLst>
            </p:cNvPr>
            <p:cNvSpPr/>
            <p:nvPr/>
          </p:nvSpPr>
          <p:spPr>
            <a:xfrm rot="18900000">
              <a:off x="1528207" y="1784882"/>
              <a:ext cx="1260000" cy="1260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ound Single Corner Rectangle 51">
              <a:extLst>
                <a:ext uri="{FF2B5EF4-FFF2-40B4-BE49-F238E27FC236}">
                  <a16:creationId xmlns:a16="http://schemas.microsoft.com/office/drawing/2014/main" id="{2A813AD8-5B75-43B5-B7DB-A7D474EEA82B}"/>
                </a:ext>
              </a:extLst>
            </p:cNvPr>
            <p:cNvSpPr/>
            <p:nvPr/>
          </p:nvSpPr>
          <p:spPr>
            <a:xfrm rot="8100000">
              <a:off x="2528698" y="2797259"/>
              <a:ext cx="1260000" cy="1260000"/>
            </a:xfrm>
            <a:prstGeom prst="round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6" name="Round Single Corner Rectangle 52">
              <a:extLst>
                <a:ext uri="{FF2B5EF4-FFF2-40B4-BE49-F238E27FC236}">
                  <a16:creationId xmlns:a16="http://schemas.microsoft.com/office/drawing/2014/main" id="{7A1F976B-7BE1-4648-8AFC-4A2E478F4057}"/>
                </a:ext>
              </a:extLst>
            </p:cNvPr>
            <p:cNvSpPr/>
            <p:nvPr/>
          </p:nvSpPr>
          <p:spPr>
            <a:xfrm rot="18900000">
              <a:off x="3536812" y="1824593"/>
              <a:ext cx="1260000" cy="1260000"/>
            </a:xfrm>
            <a:prstGeom prst="round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ound Single Corner Rectangle 53">
              <a:extLst>
                <a:ext uri="{FF2B5EF4-FFF2-40B4-BE49-F238E27FC236}">
                  <a16:creationId xmlns:a16="http://schemas.microsoft.com/office/drawing/2014/main" id="{757AD132-7F49-4455-B812-65DFE81FBC99}"/>
                </a:ext>
              </a:extLst>
            </p:cNvPr>
            <p:cNvSpPr/>
            <p:nvPr/>
          </p:nvSpPr>
          <p:spPr>
            <a:xfrm rot="8100000">
              <a:off x="4544923" y="2832704"/>
              <a:ext cx="1260000" cy="1260000"/>
            </a:xfrm>
            <a:prstGeom prst="round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ight Arrow 54">
              <a:extLst>
                <a:ext uri="{FF2B5EF4-FFF2-40B4-BE49-F238E27FC236}">
                  <a16:creationId xmlns:a16="http://schemas.microsoft.com/office/drawing/2014/main" id="{42A6BB4E-B799-49CA-86B3-39542CD6ABC0}"/>
                </a:ext>
              </a:extLst>
            </p:cNvPr>
            <p:cNvSpPr/>
            <p:nvPr/>
          </p:nvSpPr>
          <p:spPr>
            <a:xfrm rot="18900000">
              <a:off x="5451565" y="1282474"/>
              <a:ext cx="1916465" cy="1907654"/>
            </a:xfrm>
            <a:prstGeom prst="rightArrow">
              <a:avLst>
                <a:gd name="adj1" fmla="val 65252"/>
                <a:gd name="adj2" fmla="val 476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Group 55">
            <a:extLst>
              <a:ext uri="{FF2B5EF4-FFF2-40B4-BE49-F238E27FC236}">
                <a16:creationId xmlns:a16="http://schemas.microsoft.com/office/drawing/2014/main" id="{F26DE7E9-F076-440A-AD6B-0722F1C83932}"/>
              </a:ext>
            </a:extLst>
          </p:cNvPr>
          <p:cNvGrpSpPr/>
          <p:nvPr/>
        </p:nvGrpSpPr>
        <p:grpSpPr>
          <a:xfrm>
            <a:off x="7870056" y="4845804"/>
            <a:ext cx="3701458" cy="1977589"/>
            <a:chOff x="910640" y="3154811"/>
            <a:chExt cx="2485286" cy="197758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98A049E-1DCE-45DA-B289-84DD7361B522}"/>
                </a:ext>
              </a:extLst>
            </p:cNvPr>
            <p:cNvSpPr txBox="1"/>
            <p:nvPr/>
          </p:nvSpPr>
          <p:spPr>
            <a:xfrm>
              <a:off x="947654" y="3154811"/>
              <a:ext cx="2448272" cy="437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การนำเข้ายังไม่ใช่ทางออก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723BF7B-D6F4-48EA-A737-3B4F923B7AB4}"/>
                </a:ext>
              </a:extLst>
            </p:cNvPr>
            <p:cNvSpPr txBox="1"/>
            <p:nvPr/>
          </p:nvSpPr>
          <p:spPr>
            <a:xfrm>
              <a:off x="910640" y="3531962"/>
              <a:ext cx="2448272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MoU </a:t>
              </a:r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ยังไม่เป็นทางออกในการเข้ามาทำงานอย่างถูกกฎหมาย แปรผันไปตามสถานการณ์ในประเทศต้นทาง ไม่สามารถควบคุมการแสวงหาประโยชน์ในการนำเข้าได้ กลายเป็นภาระทางการเงินของแรงงานและครอบครัว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58">
            <a:extLst>
              <a:ext uri="{FF2B5EF4-FFF2-40B4-BE49-F238E27FC236}">
                <a16:creationId xmlns:a16="http://schemas.microsoft.com/office/drawing/2014/main" id="{563C1821-4DD3-4B79-8F36-8788A3DD0364}"/>
              </a:ext>
            </a:extLst>
          </p:cNvPr>
          <p:cNvGrpSpPr/>
          <p:nvPr/>
        </p:nvGrpSpPr>
        <p:grpSpPr>
          <a:xfrm>
            <a:off x="703233" y="4890295"/>
            <a:ext cx="3605178" cy="1933098"/>
            <a:chOff x="1126664" y="3199302"/>
            <a:chExt cx="2232248" cy="193309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1FA526-FAFD-4DDA-AEA1-C5E4B30262CE}"/>
                </a:ext>
              </a:extLst>
            </p:cNvPr>
            <p:cNvSpPr txBox="1"/>
            <p:nvPr/>
          </p:nvSpPr>
          <p:spPr>
            <a:xfrm>
              <a:off x="1126664" y="3199302"/>
              <a:ext cx="2232248" cy="437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ระบบการจัดการสร้างภาระ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1A58991-DAE7-48B4-B0B3-FE27E954C7B0}"/>
                </a:ext>
              </a:extLst>
            </p:cNvPr>
            <p:cNvSpPr txBox="1"/>
            <p:nvPr/>
          </p:nvSpPr>
          <p:spPr>
            <a:xfrm>
              <a:off x="1126664" y="3531962"/>
              <a:ext cx="223224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การนำนโยบายไปปฏิบัติยังสร้างภาระ ระบบการดำเนินการยังไม่เอื้อกับแรงงานและนายจ้าง สร้างขั้นตอนและแนวปฏิบัติที่เอื้อนายหน้า เพิ่มภาระค่าใช้จ่าย ระบบราชการกลายเป็นอุปส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</a:t>
              </a:r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รรคในการจัดการ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ผลักแรงงานให้หลุดระบบ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61">
            <a:extLst>
              <a:ext uri="{FF2B5EF4-FFF2-40B4-BE49-F238E27FC236}">
                <a16:creationId xmlns:a16="http://schemas.microsoft.com/office/drawing/2014/main" id="{F2B454DA-5360-4727-8EAB-3BC993F3CABC}"/>
              </a:ext>
            </a:extLst>
          </p:cNvPr>
          <p:cNvGrpSpPr/>
          <p:nvPr/>
        </p:nvGrpSpPr>
        <p:grpSpPr>
          <a:xfrm>
            <a:off x="282284" y="1255318"/>
            <a:ext cx="3869857" cy="1631477"/>
            <a:chOff x="1126664" y="3199302"/>
            <a:chExt cx="2232248" cy="163147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031E0B7-2A4F-4723-BE43-37E4E56B39A2}"/>
                </a:ext>
              </a:extLst>
            </p:cNvPr>
            <p:cNvSpPr txBox="1"/>
            <p:nvPr/>
          </p:nvSpPr>
          <p:spPr>
            <a:xfrm>
              <a:off x="1126664" y="3199302"/>
              <a:ext cx="2232248" cy="437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แก้ปัญหารายครั้ง ขาดยุทธศาสร์ระยะยาว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F0A0CA4-BEB8-4ED3-9BCC-66E6ECBB56F4}"/>
                </a:ext>
              </a:extLst>
            </p:cNvPr>
            <p:cNvSpPr txBox="1"/>
            <p:nvPr/>
          </p:nvSpPr>
          <p:spPr>
            <a:xfrm>
              <a:off x="1126664" y="3531962"/>
              <a:ext cx="2232248" cy="1298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เน้นแก้ปัญหาเฉพาะหน้า ขยายเวลา เปิดจดใหม่ ไร้ทิศทางในช่วงโควิด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 </a:t>
              </a:r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ปี มีมติครม.จัดการแรงงานข้ามชาติ ถึง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17 </a:t>
              </a:r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มติ สร้างความสับสนให้แก่ประชาชน ประเมินผลระยะยาวไม่ได้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64">
            <a:extLst>
              <a:ext uri="{FF2B5EF4-FFF2-40B4-BE49-F238E27FC236}">
                <a16:creationId xmlns:a16="http://schemas.microsoft.com/office/drawing/2014/main" id="{67F80BA9-04C4-4D9F-BBB5-A88FB952E18A}"/>
              </a:ext>
            </a:extLst>
          </p:cNvPr>
          <p:cNvGrpSpPr/>
          <p:nvPr/>
        </p:nvGrpSpPr>
        <p:grpSpPr>
          <a:xfrm>
            <a:off x="4377230" y="1282326"/>
            <a:ext cx="3456844" cy="1329856"/>
            <a:chOff x="1126664" y="3199302"/>
            <a:chExt cx="2232248" cy="132985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A9AB4D-12A9-4D56-B88E-EB30ED1D49CA}"/>
                </a:ext>
              </a:extLst>
            </p:cNvPr>
            <p:cNvSpPr txBox="1"/>
            <p:nvPr/>
          </p:nvSpPr>
          <p:spPr>
            <a:xfrm>
              <a:off x="1126664" y="3199302"/>
              <a:ext cx="2232248" cy="437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ประสานต้นทางล่าช้า เสี่ยงหลุดระบบ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FFF56F1-815E-4570-AAB1-7DCCCAF36158}"/>
                </a:ext>
              </a:extLst>
            </p:cNvPr>
            <p:cNvSpPr txBox="1"/>
            <p:nvPr/>
          </p:nvSpPr>
          <p:spPr>
            <a:xfrm>
              <a:off x="1126664" y="3531962"/>
              <a:ext cx="2232248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ยังอยุ่ในวังวนการประสานงานที่ไม่ราบรื่นกับประเทศต้นทาง สร้างภาระเรื่องหนังสือเดินทางให้แรงงาน ไม่กล้าตัดสินใจดำเนินการเอง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67">
            <a:extLst>
              <a:ext uri="{FF2B5EF4-FFF2-40B4-BE49-F238E27FC236}">
                <a16:creationId xmlns:a16="http://schemas.microsoft.com/office/drawing/2014/main" id="{6DC8ACB3-54E6-4B06-AE32-A929BCF6F0B9}"/>
              </a:ext>
            </a:extLst>
          </p:cNvPr>
          <p:cNvGrpSpPr/>
          <p:nvPr/>
        </p:nvGrpSpPr>
        <p:grpSpPr>
          <a:xfrm>
            <a:off x="8266958" y="1367543"/>
            <a:ext cx="3825548" cy="1329856"/>
            <a:chOff x="910640" y="3199302"/>
            <a:chExt cx="2448272" cy="132985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D88CC2-B172-4AE4-BD8A-BFA44581B134}"/>
                </a:ext>
              </a:extLst>
            </p:cNvPr>
            <p:cNvSpPr txBox="1"/>
            <p:nvPr/>
          </p:nvSpPr>
          <p:spPr>
            <a:xfrm>
              <a:off x="910640" y="3199302"/>
              <a:ext cx="2448272" cy="4370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th-TH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แรงงานหลุดระบบ ไม่มีช่องทางให้คนใหม่ 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C84557B-B106-4B80-849F-18D4825BCEAC}"/>
                </a:ext>
              </a:extLst>
            </p:cNvPr>
            <p:cNvSpPr txBox="1"/>
            <p:nvPr/>
          </p:nvSpPr>
          <p:spPr>
            <a:xfrm>
              <a:off x="910640" y="3531962"/>
              <a:ext cx="2448272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แนวปฏิบัติที่ยุ่งยาก กฎหมายที่ไม่เอื้อทำให้แรงงานหลุดระบบมากขึ้น ในขณะที่ทางเลือกที่จะทำให้ถูกกฎหมายยังมีข้อจำกัด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3608599" y="3679251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2F2BE3-00A2-43AA-BAB9-B3B953A8DD4B}"/>
              </a:ext>
            </a:extLst>
          </p:cNvPr>
          <p:cNvSpPr txBox="1"/>
          <p:nvPr/>
        </p:nvSpPr>
        <p:spPr>
          <a:xfrm>
            <a:off x="4617186" y="4640449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B8B46D-25C7-40C9-BF42-27773BA0B01B}"/>
              </a:ext>
            </a:extLst>
          </p:cNvPr>
          <p:cNvSpPr txBox="1"/>
          <p:nvPr/>
        </p:nvSpPr>
        <p:spPr>
          <a:xfrm>
            <a:off x="5625773" y="3645523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68222C-61DC-470C-82EF-9EEF9AA7F04A}"/>
              </a:ext>
            </a:extLst>
          </p:cNvPr>
          <p:cNvSpPr txBox="1"/>
          <p:nvPr/>
        </p:nvSpPr>
        <p:spPr>
          <a:xfrm>
            <a:off x="6634360" y="4689902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D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363014-8D1E-4E70-B6AA-29F43B2E16CD}"/>
              </a:ext>
            </a:extLst>
          </p:cNvPr>
          <p:cNvSpPr txBox="1"/>
          <p:nvPr/>
        </p:nvSpPr>
        <p:spPr>
          <a:xfrm>
            <a:off x="7642945" y="3677598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 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Freeform 18">
            <a:extLst>
              <a:ext uri="{FF2B5EF4-FFF2-40B4-BE49-F238E27FC236}">
                <a16:creationId xmlns:a16="http://schemas.microsoft.com/office/drawing/2014/main" id="{ABDCE3BB-75BB-4558-A121-A5E40131D417}"/>
              </a:ext>
            </a:extLst>
          </p:cNvPr>
          <p:cNvSpPr/>
          <p:nvPr/>
        </p:nvSpPr>
        <p:spPr>
          <a:xfrm>
            <a:off x="3880973" y="3269519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" name="Oval 7">
            <a:extLst>
              <a:ext uri="{FF2B5EF4-FFF2-40B4-BE49-F238E27FC236}">
                <a16:creationId xmlns:a16="http://schemas.microsoft.com/office/drawing/2014/main" id="{F1FA1E8C-9967-4881-A3B3-BB87493A4230}"/>
              </a:ext>
            </a:extLst>
          </p:cNvPr>
          <p:cNvSpPr/>
          <p:nvPr/>
        </p:nvSpPr>
        <p:spPr>
          <a:xfrm>
            <a:off x="4892310" y="4190753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Rounded Rectangle 25">
            <a:extLst>
              <a:ext uri="{FF2B5EF4-FFF2-40B4-BE49-F238E27FC236}">
                <a16:creationId xmlns:a16="http://schemas.microsoft.com/office/drawing/2014/main" id="{04612299-6526-40BF-AE10-968475A57D6C}"/>
              </a:ext>
            </a:extLst>
          </p:cNvPr>
          <p:cNvSpPr/>
          <p:nvPr/>
        </p:nvSpPr>
        <p:spPr>
          <a:xfrm>
            <a:off x="5872498" y="3237371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Trapezoid 22">
            <a:extLst>
              <a:ext uri="{FF2B5EF4-FFF2-40B4-BE49-F238E27FC236}">
                <a16:creationId xmlns:a16="http://schemas.microsoft.com/office/drawing/2014/main" id="{925297C5-E350-4B51-B531-0937BF66A625}"/>
              </a:ext>
            </a:extLst>
          </p:cNvPr>
          <p:cNvSpPr>
            <a:spLocks noChangeAspect="1"/>
          </p:cNvSpPr>
          <p:nvPr/>
        </p:nvSpPr>
        <p:spPr>
          <a:xfrm>
            <a:off x="6851491" y="4323278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Freeform 53">
            <a:extLst>
              <a:ext uri="{FF2B5EF4-FFF2-40B4-BE49-F238E27FC236}">
                <a16:creationId xmlns:a16="http://schemas.microsoft.com/office/drawing/2014/main" id="{682C9B9F-5C32-4525-B254-372517D8C901}"/>
              </a:ext>
            </a:extLst>
          </p:cNvPr>
          <p:cNvSpPr/>
          <p:nvPr/>
        </p:nvSpPr>
        <p:spPr>
          <a:xfrm>
            <a:off x="7907624" y="3255391"/>
            <a:ext cx="380519" cy="390132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469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altLang="ko-KR" dirty="0"/>
              <a:t>บทบาทของประเทศไทยในภูมิภาค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h-TH" altLang="ko-KR" dirty="0"/>
              <a:t>สถานการณ์ด้านสิทธิมนุษยชน และผลกระทบจากการลงทุนในประเทศเพื่อนบ้าน</a:t>
            </a:r>
            <a:endParaRPr lang="en-US" altLang="ko-KR" dirty="0"/>
          </a:p>
        </p:txBody>
      </p:sp>
      <p:sp>
        <p:nvSpPr>
          <p:cNvPr id="7" name="Oval 6"/>
          <p:cNvSpPr/>
          <p:nvPr/>
        </p:nvSpPr>
        <p:spPr>
          <a:xfrm>
            <a:off x="894374" y="190255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9" name="Oval 8"/>
          <p:cNvSpPr/>
          <p:nvPr/>
        </p:nvSpPr>
        <p:spPr>
          <a:xfrm>
            <a:off x="846336" y="3384796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10" name="Oval 9"/>
          <p:cNvSpPr/>
          <p:nvPr/>
        </p:nvSpPr>
        <p:spPr>
          <a:xfrm>
            <a:off x="822524" y="496517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grpSp>
        <p:nvGrpSpPr>
          <p:cNvPr id="11" name="Group 10"/>
          <p:cNvGrpSpPr/>
          <p:nvPr/>
        </p:nvGrpSpPr>
        <p:grpSpPr>
          <a:xfrm>
            <a:off x="926286" y="1574506"/>
            <a:ext cx="3942585" cy="1159481"/>
            <a:chOff x="803640" y="3362835"/>
            <a:chExt cx="2059657" cy="869611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586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cs typeface="Arial" pitchFamily="34" charset="0"/>
                </a:rPr>
                <a:t>มีผู้อพยพเพิ่มมากขึ้น อยู่อย่างไม่ถูกต้องตามกฎหมาย ผลกระทบต่อชุมชนชายแดนทั้งสองฝั่ง</a:t>
              </a:r>
              <a:endParaRPr lang="ko-KR" altLang="en-US" sz="1600" dirty="0"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70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cs typeface="Arial" pitchFamily="34" charset="0"/>
                </a:rPr>
                <a:t>ผลกระทบจากความรุนแรงในพม่า</a:t>
              </a:r>
              <a:endParaRPr lang="ko-KR" altLang="en-US" sz="1867" b="1" dirty="0"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38193" y="3064097"/>
            <a:ext cx="4199114" cy="1550433"/>
            <a:chOff x="803640" y="3328154"/>
            <a:chExt cx="2059657" cy="1162825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84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cs typeface="Arial" pitchFamily="34" charset="0"/>
                </a:rPr>
                <a:t>ผู้ลี้ภัยทางการเมือง/ ผู้หนีภัยการสู้รบ/แรงงานข้ามชาติ ขาดการจัดการ ผลกระทบความมั่นคงชายแดน การเฝ้าระวังป้องกันโรคในพื้นที่ชายแดน </a:t>
              </a:r>
              <a:endParaRPr lang="ko-KR" altLang="en-US" sz="1600" dirty="0"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28154"/>
              <a:ext cx="2059657" cy="37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cs typeface="Arial" pitchFamily="34" charset="0"/>
                </a:rPr>
                <a:t>ผู้อพยพจากปัญหาการเมือง</a:t>
              </a:r>
              <a:endParaRPr lang="ko-KR" altLang="en-US" sz="1867" b="1" dirty="0"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94375" y="4749087"/>
            <a:ext cx="4112898" cy="1504192"/>
            <a:chOff x="803640" y="3362835"/>
            <a:chExt cx="2059657" cy="1128144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84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cs typeface="Arial" pitchFamily="34" charset="0"/>
                </a:rPr>
                <a:t>ผู้อพยพเข้าไม่ถึงสิทธิขั้นพื้นฐาน เป็นเงื่อนไขการแสวงหาประโยชน์ ความเสี่ยงเรื่องสุขภาพ อ่อนไหวต่อการค้ามนุษย์และการใช้แรงงานเด็ก</a:t>
              </a:r>
              <a:endParaRPr lang="ko-KR" altLang="en-US" sz="1600" dirty="0"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7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cs typeface="Arial" pitchFamily="34" charset="0"/>
                </a:rPr>
                <a:t>ความเสี่ยงจากผลกระทบ</a:t>
              </a:r>
              <a:endParaRPr lang="ko-KR" altLang="en-US" sz="1867" b="1" dirty="0"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6926582" y="1902551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21" name="Oval 20"/>
          <p:cNvSpPr/>
          <p:nvPr/>
        </p:nvSpPr>
        <p:spPr>
          <a:xfrm>
            <a:off x="6950394" y="3279727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22" name="Oval 21"/>
          <p:cNvSpPr/>
          <p:nvPr/>
        </p:nvSpPr>
        <p:spPr>
          <a:xfrm>
            <a:off x="6950572" y="4976348"/>
            <a:ext cx="768085" cy="76808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grpSp>
        <p:nvGrpSpPr>
          <p:cNvPr id="23" name="Group 22"/>
          <p:cNvGrpSpPr/>
          <p:nvPr/>
        </p:nvGrpSpPr>
        <p:grpSpPr>
          <a:xfrm>
            <a:off x="7898392" y="1482043"/>
            <a:ext cx="4209696" cy="1504192"/>
            <a:chOff x="803640" y="3362835"/>
            <a:chExt cx="2059657" cy="112814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84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cs typeface="Arial" pitchFamily="34" charset="0"/>
                </a:rPr>
                <a:t>การลงทุนของไทยเสี่ยงต่อการละเมิดสิทธิมนุษยชน ปัญหาสิ่งแวดล้อม เช่น ขาดแคลนน้ำ ฝุ่นควันข้ามแดน ผลักดันชาวบ้านย้ายถิ่นมาทำงานในไทย</a:t>
              </a:r>
              <a:endParaRPr lang="ko-KR" altLang="en-US" sz="1600" dirty="0"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37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cs typeface="Arial" pitchFamily="34" charset="0"/>
                </a:rPr>
                <a:t>ผลกระทบการลงทุนข้ามแดน</a:t>
              </a:r>
              <a:endParaRPr lang="ko-KR" altLang="en-US" sz="1867" b="1" dirty="0"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861618" y="3016303"/>
            <a:ext cx="4122879" cy="1580705"/>
            <a:chOff x="803640" y="3305450"/>
            <a:chExt cx="2059657" cy="1185529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84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cs typeface="Arial" pitchFamily="34" charset="0"/>
                </a:rPr>
                <a:t>โครงการขนาดใหญ่ ปลูกพืชเศรษฐกิจ สร้างความรุนแรงทางด้านสิทธิมนุษยชน สิ่งแวดล้อม การแย่งชิงทรัพยากร ยังขาดการตรวจสอบโดยกลไกรัฐ</a:t>
              </a:r>
              <a:r>
                <a:rPr lang="th-TH" altLang="ko-KR" sz="1600" dirty="0">
                  <a:solidFill>
                    <a:schemeClr val="bg1"/>
                  </a:solidFill>
                  <a:cs typeface="Arial" pitchFamily="34" charset="0"/>
                </a:rPr>
                <a:t>รัฐ</a:t>
              </a:r>
              <a:endParaRPr lang="ko-KR" altLang="en-US" sz="16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05450"/>
              <a:ext cx="2059657" cy="37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cs typeface="Arial" pitchFamily="34" charset="0"/>
                </a:rPr>
                <a:t>การลงทุนที่ขาดการตรวจสอบ</a:t>
              </a:r>
              <a:endParaRPr lang="ko-KR" altLang="en-US" sz="1867" b="1" dirty="0"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61618" y="4749088"/>
            <a:ext cx="4209695" cy="1913612"/>
            <a:chOff x="803250" y="3390507"/>
            <a:chExt cx="2060047" cy="1413874"/>
          </a:xfrm>
        </p:grpSpPr>
        <p:sp>
          <p:nvSpPr>
            <p:cNvPr id="30" name="TextBox 29"/>
            <p:cNvSpPr txBox="1"/>
            <p:nvPr/>
          </p:nvSpPr>
          <p:spPr>
            <a:xfrm>
              <a:off x="803250" y="3701002"/>
              <a:ext cx="2059657" cy="1103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600" dirty="0">
                  <a:cs typeface="Arial" pitchFamily="34" charset="0"/>
                </a:rPr>
                <a:t>การตรวจสอบการลงทุนในโครงการขนาดใหญ่ และการลงทุนที่มีผลกระทบ ยังขาดกลไกการตรวจสอบ และมีมาตรการลงโทษจากกลไกกฎหมาย และอื่น ๆ เพราะผลกระทบเกิดขึ้นทั้งเพื่อนบ้านและไทย </a:t>
              </a:r>
              <a:endParaRPr lang="ko-KR" altLang="en-US" sz="1600" dirty="0"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90507"/>
              <a:ext cx="2059657" cy="370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1867" b="1" dirty="0">
                  <a:cs typeface="Arial" pitchFamily="34" charset="0"/>
                </a:rPr>
                <a:t>ข้อท้าทาย</a:t>
              </a:r>
              <a:endParaRPr lang="ko-KR" altLang="en-US" sz="1867" b="1" dirty="0"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072000" y="2205064"/>
            <a:ext cx="48000" cy="36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33" name="TextBox 32"/>
          <p:cNvSpPr txBox="1"/>
          <p:nvPr/>
        </p:nvSpPr>
        <p:spPr>
          <a:xfrm>
            <a:off x="153930" y="1902551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030" y="3386969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030" y="4867041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99285" y="1913881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99286" y="3418389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499" y="5038455"/>
            <a:ext cx="8571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405344-93DE-415F-A8AE-3C15132850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19"/>
          <a:stretch/>
        </p:blipFill>
        <p:spPr>
          <a:xfrm>
            <a:off x="4964658" y="4219378"/>
            <a:ext cx="2220071" cy="200965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66AE2A3-4AF9-D9E7-6E7A-674CEB179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72" y="1722273"/>
            <a:ext cx="2272393" cy="17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757</Words>
  <Application>Microsoft Office PowerPoint</Application>
  <PresentationFormat>Widescreen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สถานการณ์แรงงานข้ามชาติในประเทศไทย และผลกระทบจากการลงทุนไทยในภูมิภาค</vt:lpstr>
      <vt:lpstr>แรงงานข้ามชาติที่ได้รับอนุญาตทำงาน มีนาคม 2566 จำนวน 2,494,636 คน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สถานการณ์แรงงานข้ามชาติในประเทศไทย และผลกระทบจากการลงทุนไทยในภูมิภาค</dc:title>
  <dc:creator>adisorn kerdmongkol</dc:creator>
  <cp:lastModifiedBy>Koreeyor Manuchae</cp:lastModifiedBy>
  <cp:revision>4</cp:revision>
  <dcterms:created xsi:type="dcterms:W3CDTF">2023-04-05T04:05:37Z</dcterms:created>
  <dcterms:modified xsi:type="dcterms:W3CDTF">2023-04-11T03:07:08Z</dcterms:modified>
</cp:coreProperties>
</file>